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1"/>
  </p:notesMasterIdLst>
  <p:sldIdLst>
    <p:sldId id="257" r:id="rId2"/>
    <p:sldId id="413" r:id="rId3"/>
    <p:sldId id="278" r:id="rId4"/>
    <p:sldId id="334" r:id="rId5"/>
    <p:sldId id="336" r:id="rId6"/>
    <p:sldId id="369" r:id="rId7"/>
    <p:sldId id="368" r:id="rId8"/>
    <p:sldId id="315" r:id="rId9"/>
    <p:sldId id="415" r:id="rId10"/>
    <p:sldId id="407" r:id="rId11"/>
    <p:sldId id="388" r:id="rId12"/>
    <p:sldId id="366" r:id="rId13"/>
    <p:sldId id="398" r:id="rId14"/>
    <p:sldId id="408" r:id="rId15"/>
    <p:sldId id="396" r:id="rId16"/>
    <p:sldId id="404" r:id="rId17"/>
    <p:sldId id="401" r:id="rId18"/>
    <p:sldId id="409" r:id="rId19"/>
    <p:sldId id="406" r:id="rId20"/>
    <p:sldId id="397" r:id="rId21"/>
    <p:sldId id="402" r:id="rId22"/>
    <p:sldId id="412" r:id="rId23"/>
    <p:sldId id="411" r:id="rId24"/>
    <p:sldId id="403" r:id="rId25"/>
    <p:sldId id="335" r:id="rId26"/>
    <p:sldId id="353" r:id="rId27"/>
    <p:sldId id="384" r:id="rId28"/>
    <p:sldId id="363" r:id="rId29"/>
    <p:sldId id="381" r:id="rId30"/>
    <p:sldId id="378" r:id="rId31"/>
    <p:sldId id="354" r:id="rId32"/>
    <p:sldId id="380" r:id="rId33"/>
    <p:sldId id="364" r:id="rId34"/>
    <p:sldId id="382" r:id="rId35"/>
    <p:sldId id="387" r:id="rId36"/>
    <p:sldId id="367" r:id="rId37"/>
    <p:sldId id="379" r:id="rId38"/>
    <p:sldId id="386" r:id="rId39"/>
    <p:sldId id="389" r:id="rId40"/>
    <p:sldId id="395" r:id="rId41"/>
    <p:sldId id="356" r:id="rId42"/>
    <p:sldId id="371" r:id="rId43"/>
    <p:sldId id="414" r:id="rId44"/>
    <p:sldId id="344" r:id="rId45"/>
    <p:sldId id="394" r:id="rId46"/>
    <p:sldId id="390" r:id="rId47"/>
    <p:sldId id="361" r:id="rId48"/>
    <p:sldId id="392" r:id="rId49"/>
    <p:sldId id="357" r:id="rId50"/>
    <p:sldId id="374" r:id="rId51"/>
    <p:sldId id="352" r:id="rId52"/>
    <p:sldId id="365" r:id="rId53"/>
    <p:sldId id="343" r:id="rId54"/>
    <p:sldId id="355" r:id="rId55"/>
    <p:sldId id="372" r:id="rId56"/>
    <p:sldId id="373" r:id="rId57"/>
    <p:sldId id="391" r:id="rId58"/>
    <p:sldId id="376" r:id="rId59"/>
    <p:sldId id="393"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84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74"/>
    <p:restoredTop sz="94534"/>
  </p:normalViewPr>
  <p:slideViewPr>
    <p:cSldViewPr snapToGrid="0" snapToObjects="1">
      <p:cViewPr varScale="1">
        <p:scale>
          <a:sx n="98" d="100"/>
          <a:sy n="98" d="100"/>
        </p:scale>
        <p:origin x="2616" y="4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1/7/26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1/7/26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1/7/26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1/7/26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1/7/26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1/7/26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1/7/26</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1/7/26</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espn.com/college-sports/story/_/id/41702974/ncaa-approves-elimination-national-letter-intent-progra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earch.app/2gaQF1dEHdzJ7HyP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tfrrs.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hyperlink" Target="https://questionnaires.armssoftware.com/6b866433acf1" TargetMode="External"/><Relationship Id="rId2" Type="http://schemas.openxmlformats.org/officeDocument/2006/relationships/hyperlink" Target="https://questionnaires.armssoftware.com/eaa5b26a4c0e"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trackr.run/"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eb3.ncaa.org/ecwr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UOgIb7StyPU" TargetMode="External"/><Relationship Id="rId2" Type="http://schemas.openxmlformats.org/officeDocument/2006/relationships/hyperlink" Target="https://studentaid.gov/" TargetMode="External"/><Relationship Id="rId1" Type="http://schemas.openxmlformats.org/officeDocument/2006/relationships/slideLayout" Target="../slideLayouts/slideLayout2.xml"/><Relationship Id="rId4" Type="http://schemas.openxmlformats.org/officeDocument/2006/relationships/hyperlink" Target="https://thehill.com/homenews/education/4381682-new-fafsa-forms-college-application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fs.ncaa.org/Docs/eligibility_center/Student_Resources/CBSA.pdf"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1661-1D21-984B-2BAE-7B924C7E7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3CB81-689A-5659-94D4-64E0C1050774}"/>
              </a:ext>
            </a:extLst>
          </p:cNvPr>
          <p:cNvSpPr>
            <a:spLocks noGrp="1"/>
          </p:cNvSpPr>
          <p:nvPr>
            <p:ph type="title"/>
          </p:nvPr>
        </p:nvSpPr>
        <p:spPr>
          <a:xfrm>
            <a:off x="546944" y="217424"/>
            <a:ext cx="6675120" cy="948267"/>
          </a:xfrm>
        </p:spPr>
        <p:txBody>
          <a:bodyPr/>
          <a:lstStyle/>
          <a:p>
            <a:r>
              <a:rPr lang="en-US" dirty="0">
                <a:solidFill>
                  <a:schemeClr val="tx1"/>
                </a:solidFill>
                <a:latin typeface="Impact"/>
                <a:cs typeface="Impact"/>
              </a:rPr>
              <a:t>Letters of Intent 2024-2025</a:t>
            </a:r>
          </a:p>
        </p:txBody>
      </p:sp>
      <p:sp>
        <p:nvSpPr>
          <p:cNvPr id="4" name="Slide Number Placeholder 3">
            <a:extLst>
              <a:ext uri="{FF2B5EF4-FFF2-40B4-BE49-F238E27FC236}">
                <a16:creationId xmlns:a16="http://schemas.microsoft.com/office/drawing/2014/main" id="{EC627028-C7E3-74F9-8A8C-671E790A7F67}"/>
              </a:ext>
            </a:extLst>
          </p:cNvPr>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83A81663-6B38-9CDF-7505-FAD08F88BB9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graphicFrame>
        <p:nvGraphicFramePr>
          <p:cNvPr id="6" name="Table 5">
            <a:extLst>
              <a:ext uri="{FF2B5EF4-FFF2-40B4-BE49-F238E27FC236}">
                <a16:creationId xmlns:a16="http://schemas.microsoft.com/office/drawing/2014/main" id="{BF516F71-7563-3784-F7F6-2EC233656FF7}"/>
              </a:ext>
            </a:extLst>
          </p:cNvPr>
          <p:cNvGraphicFramePr>
            <a:graphicFrameLocks noGrp="1"/>
          </p:cNvGraphicFramePr>
          <p:nvPr>
            <p:extLst>
              <p:ext uri="{D42A27DB-BD31-4B8C-83A1-F6EECF244321}">
                <p14:modId xmlns:p14="http://schemas.microsoft.com/office/powerpoint/2010/main" val="1724132539"/>
              </p:ext>
            </p:extLst>
          </p:nvPr>
        </p:nvGraphicFramePr>
        <p:xfrm>
          <a:off x="216218" y="1039250"/>
          <a:ext cx="8101964" cy="5296526"/>
        </p:xfrm>
        <a:graphic>
          <a:graphicData uri="http://schemas.openxmlformats.org/drawingml/2006/table">
            <a:tbl>
              <a:tblPr firstRow="1" bandRow="1">
                <a:tableStyleId>{5C22544A-7EE6-4342-B048-85BDC9FD1C3A}</a:tableStyleId>
              </a:tblPr>
              <a:tblGrid>
                <a:gridCol w="2174285">
                  <a:extLst>
                    <a:ext uri="{9D8B030D-6E8A-4147-A177-3AD203B41FA5}">
                      <a16:colId xmlns:a16="http://schemas.microsoft.com/office/drawing/2014/main" val="3471235291"/>
                    </a:ext>
                  </a:extLst>
                </a:gridCol>
                <a:gridCol w="2148043">
                  <a:extLst>
                    <a:ext uri="{9D8B030D-6E8A-4147-A177-3AD203B41FA5}">
                      <a16:colId xmlns:a16="http://schemas.microsoft.com/office/drawing/2014/main" val="806137890"/>
                    </a:ext>
                  </a:extLst>
                </a:gridCol>
                <a:gridCol w="3779636">
                  <a:extLst>
                    <a:ext uri="{9D8B030D-6E8A-4147-A177-3AD203B41FA5}">
                      <a16:colId xmlns:a16="http://schemas.microsoft.com/office/drawing/2014/main" val="1449492602"/>
                    </a:ext>
                  </a:extLst>
                </a:gridCol>
              </a:tblGrid>
              <a:tr h="381236">
                <a:tc>
                  <a:txBody>
                    <a:bodyPr/>
                    <a:lstStyle/>
                    <a:p>
                      <a:pPr algn="ctr"/>
                      <a:r>
                        <a:rPr lang="en-US" dirty="0"/>
                        <a:t>ATHLETE</a:t>
                      </a:r>
                    </a:p>
                  </a:txBody>
                  <a:tcPr/>
                </a:tc>
                <a:tc>
                  <a:txBody>
                    <a:bodyPr/>
                    <a:lstStyle/>
                    <a:p>
                      <a:pPr algn="ctr"/>
                      <a:r>
                        <a:rPr lang="en-US" dirty="0"/>
                        <a:t>HIGH SCHOOL</a:t>
                      </a:r>
                    </a:p>
                  </a:txBody>
                  <a:tcPr/>
                </a:tc>
                <a:tc>
                  <a:txBody>
                    <a:bodyPr/>
                    <a:lstStyle/>
                    <a:p>
                      <a:pPr algn="ctr"/>
                      <a:r>
                        <a:rPr lang="en-US" dirty="0"/>
                        <a:t>UNIVERSITY</a:t>
                      </a:r>
                    </a:p>
                  </a:txBody>
                  <a:tcPr/>
                </a:tc>
                <a:extLst>
                  <a:ext uri="{0D108BD9-81ED-4DB2-BD59-A6C34878D82A}">
                    <a16:rowId xmlns:a16="http://schemas.microsoft.com/office/drawing/2014/main" val="2537452002"/>
                  </a:ext>
                </a:extLst>
              </a:tr>
              <a:tr h="268826">
                <a:tc>
                  <a:txBody>
                    <a:bodyPr/>
                    <a:lstStyle/>
                    <a:p>
                      <a:r>
                        <a:rPr lang="en-US" sz="1400" b="1" dirty="0">
                          <a:latin typeface="Arial" panose="020B0604020202020204" pitchFamily="34" charset="0"/>
                          <a:cs typeface="Arial" panose="020B0604020202020204" pitchFamily="34" charset="0"/>
                        </a:rPr>
                        <a:t>Madison Williams</a:t>
                      </a:r>
                    </a:p>
                  </a:txBody>
                  <a:tcPr/>
                </a:tc>
                <a:tc>
                  <a:txBody>
                    <a:bodyPr/>
                    <a:lstStyle/>
                    <a:p>
                      <a:r>
                        <a:rPr lang="en-US" sz="1400" b="1" dirty="0">
                          <a:latin typeface="Arial" panose="020B0604020202020204" pitchFamily="34" charset="0"/>
                          <a:cs typeface="Arial" panose="020B0604020202020204" pitchFamily="34" charset="0"/>
                        </a:rPr>
                        <a:t>Clearwater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Pittsburg State University</a:t>
                      </a:r>
                    </a:p>
                  </a:txBody>
                  <a:tcPr/>
                </a:tc>
                <a:extLst>
                  <a:ext uri="{0D108BD9-81ED-4DB2-BD59-A6C34878D82A}">
                    <a16:rowId xmlns:a16="http://schemas.microsoft.com/office/drawing/2014/main" val="848794464"/>
                  </a:ext>
                </a:extLst>
              </a:tr>
              <a:tr h="288117">
                <a:tc>
                  <a:txBody>
                    <a:bodyPr/>
                    <a:lstStyle/>
                    <a:p>
                      <a:r>
                        <a:rPr lang="en-US" sz="1400" b="1" dirty="0">
                          <a:latin typeface="Arial" panose="020B0604020202020204" pitchFamily="34" charset="0"/>
                          <a:cs typeface="Arial" panose="020B0604020202020204" pitchFamily="34" charset="0"/>
                        </a:rPr>
                        <a:t>Jack Harty</a:t>
                      </a:r>
                    </a:p>
                  </a:txBody>
                  <a:tcPr/>
                </a:tc>
                <a:tc>
                  <a:txBody>
                    <a:bodyPr/>
                    <a:lstStyle/>
                    <a:p>
                      <a:r>
                        <a:rPr lang="en-US" sz="1400" b="1" dirty="0">
                          <a:latin typeface="Arial" panose="020B0604020202020204" pitchFamily="34" charset="0"/>
                          <a:cs typeface="Arial" panose="020B0604020202020204" pitchFamily="34" charset="0"/>
                        </a:rPr>
                        <a:t>Wichita Heights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Emporia State University</a:t>
                      </a:r>
                    </a:p>
                  </a:txBody>
                  <a:tcPr/>
                </a:tc>
                <a:extLst>
                  <a:ext uri="{0D108BD9-81ED-4DB2-BD59-A6C34878D82A}">
                    <a16:rowId xmlns:a16="http://schemas.microsoft.com/office/drawing/2014/main" val="2817030892"/>
                  </a:ext>
                </a:extLst>
              </a:tr>
              <a:tr h="284259">
                <a:tc>
                  <a:txBody>
                    <a:bodyPr/>
                    <a:lstStyle/>
                    <a:p>
                      <a:r>
                        <a:rPr lang="en-US" sz="1400" b="1" dirty="0">
                          <a:latin typeface="Arial" panose="020B0604020202020204" pitchFamily="34" charset="0"/>
                          <a:cs typeface="Arial" panose="020B0604020202020204" pitchFamily="34" charset="0"/>
                        </a:rPr>
                        <a:t>Katelyn Nichols</a:t>
                      </a:r>
                    </a:p>
                  </a:txBody>
                  <a:tcPr/>
                </a:tc>
                <a:tc>
                  <a:txBody>
                    <a:bodyPr/>
                    <a:lstStyle/>
                    <a:p>
                      <a:r>
                        <a:rPr lang="en-US" sz="1400" b="1" dirty="0">
                          <a:latin typeface="Arial" panose="020B0604020202020204" pitchFamily="34" charset="0"/>
                          <a:cs typeface="Arial" panose="020B0604020202020204" pitchFamily="34" charset="0"/>
                        </a:rPr>
                        <a:t>Inman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Oral Roberts University</a:t>
                      </a:r>
                    </a:p>
                  </a:txBody>
                  <a:tcPr/>
                </a:tc>
                <a:extLst>
                  <a:ext uri="{0D108BD9-81ED-4DB2-BD59-A6C34878D82A}">
                    <a16:rowId xmlns:a16="http://schemas.microsoft.com/office/drawing/2014/main" val="118858695"/>
                  </a:ext>
                </a:extLst>
              </a:tr>
              <a:tr h="291976">
                <a:tc>
                  <a:txBody>
                    <a:bodyPr/>
                    <a:lstStyle/>
                    <a:p>
                      <a:r>
                        <a:rPr lang="en-US" sz="1400" b="1" dirty="0">
                          <a:latin typeface="Arial" panose="020B0604020202020204" pitchFamily="34" charset="0"/>
                          <a:cs typeface="Arial" panose="020B0604020202020204" pitchFamily="34" charset="0"/>
                        </a:rPr>
                        <a:t>Liberty Smith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Derby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2267959571"/>
                  </a:ext>
                </a:extLst>
              </a:tr>
              <a:tr h="288117">
                <a:tc>
                  <a:txBody>
                    <a:bodyPr/>
                    <a:lstStyle/>
                    <a:p>
                      <a:r>
                        <a:rPr lang="en-US" sz="1400" b="1" dirty="0">
                          <a:latin typeface="Arial" panose="020B0604020202020204" pitchFamily="34" charset="0"/>
                          <a:cs typeface="Arial" panose="020B0604020202020204" pitchFamily="34" charset="0"/>
                        </a:rPr>
                        <a:t>Evan Benoit</a:t>
                      </a:r>
                    </a:p>
                  </a:txBody>
                  <a:tcPr/>
                </a:tc>
                <a:tc>
                  <a:txBody>
                    <a:bodyPr/>
                    <a:lstStyle/>
                    <a:p>
                      <a:r>
                        <a:rPr lang="en-US" sz="1400" b="1" dirty="0">
                          <a:latin typeface="Arial" panose="020B0604020202020204" pitchFamily="34" charset="0"/>
                          <a:cs typeface="Arial" panose="020B0604020202020204" pitchFamily="34" charset="0"/>
                        </a:rPr>
                        <a:t>Wichita East High</a:t>
                      </a:r>
                    </a:p>
                  </a:txBody>
                  <a:tcPr/>
                </a:tc>
                <a:tc>
                  <a:txBody>
                    <a:bodyPr/>
                    <a:lstStyle/>
                    <a:p>
                      <a:r>
                        <a:rPr lang="en-US" sz="1400" b="1" dirty="0">
                          <a:latin typeface="Arial" panose="020B0604020202020204" pitchFamily="34" charset="0"/>
                          <a:cs typeface="Arial" panose="020B0604020202020204" pitchFamily="34" charset="0"/>
                        </a:rPr>
                        <a:t>Emporia State University</a:t>
                      </a:r>
                    </a:p>
                  </a:txBody>
                  <a:tcPr/>
                </a:tc>
                <a:extLst>
                  <a:ext uri="{0D108BD9-81ED-4DB2-BD59-A6C34878D82A}">
                    <a16:rowId xmlns:a16="http://schemas.microsoft.com/office/drawing/2014/main" val="481355007"/>
                  </a:ext>
                </a:extLst>
              </a:tr>
              <a:tr h="342132">
                <a:tc>
                  <a:txBody>
                    <a:bodyPr/>
                    <a:lstStyle/>
                    <a:p>
                      <a:r>
                        <a:rPr lang="en-US" sz="1400" b="1" dirty="0">
                          <a:latin typeface="Arial" panose="020B0604020202020204" pitchFamily="34" charset="0"/>
                          <a:cs typeface="Arial" panose="020B0604020202020204" pitchFamily="34" charset="0"/>
                        </a:rPr>
                        <a:t>Benn Schnelle</a:t>
                      </a:r>
                    </a:p>
                  </a:txBody>
                  <a:tcPr/>
                </a:tc>
                <a:tc>
                  <a:txBody>
                    <a:bodyPr/>
                    <a:lstStyle/>
                    <a:p>
                      <a:r>
                        <a:rPr lang="en-US" sz="1400" b="1" dirty="0">
                          <a:latin typeface="Arial" panose="020B0604020202020204" pitchFamily="34" charset="0"/>
                          <a:cs typeface="Arial" panose="020B0604020202020204" pitchFamily="34" charset="0"/>
                        </a:rPr>
                        <a:t>Derby High</a:t>
                      </a:r>
                    </a:p>
                  </a:txBody>
                  <a:tcPr/>
                </a:tc>
                <a:tc>
                  <a:txBody>
                    <a:bodyPr/>
                    <a:lstStyle/>
                    <a:p>
                      <a:r>
                        <a:rPr lang="en-US" sz="1400" b="1" dirty="0">
                          <a:latin typeface="Arial" panose="020B0604020202020204" pitchFamily="34" charset="0"/>
                          <a:cs typeface="Arial" panose="020B0604020202020204" pitchFamily="34" charset="0"/>
                        </a:rPr>
                        <a:t>Mid America Nazarene</a:t>
                      </a:r>
                    </a:p>
                  </a:txBody>
                  <a:tcPr/>
                </a:tc>
                <a:extLst>
                  <a:ext uri="{0D108BD9-81ED-4DB2-BD59-A6C34878D82A}">
                    <a16:rowId xmlns:a16="http://schemas.microsoft.com/office/drawing/2014/main" val="1515554660"/>
                  </a:ext>
                </a:extLst>
              </a:tr>
              <a:tr h="324092">
                <a:tc>
                  <a:txBody>
                    <a:bodyPr/>
                    <a:lstStyle/>
                    <a:p>
                      <a:r>
                        <a:rPr lang="en-US" sz="1400" b="1" dirty="0">
                          <a:latin typeface="Arial" panose="020B0604020202020204" pitchFamily="34" charset="0"/>
                          <a:cs typeface="Arial" panose="020B0604020202020204" pitchFamily="34" charset="0"/>
                        </a:rPr>
                        <a:t>Trey Bias</a:t>
                      </a:r>
                    </a:p>
                  </a:txBody>
                  <a:tcPr/>
                </a:tc>
                <a:tc>
                  <a:txBody>
                    <a:bodyPr/>
                    <a:lstStyle/>
                    <a:p>
                      <a:r>
                        <a:rPr lang="en-US" sz="1400" b="1" dirty="0">
                          <a:latin typeface="Arial" panose="020B0604020202020204" pitchFamily="34" charset="0"/>
                          <a:cs typeface="Arial" panose="020B0604020202020204" pitchFamily="34" charset="0"/>
                        </a:rPr>
                        <a:t>Rose Hill High</a:t>
                      </a:r>
                    </a:p>
                  </a:txBody>
                  <a:tcPr/>
                </a:tc>
                <a:tc>
                  <a:txBody>
                    <a:bodyPr/>
                    <a:lstStyle/>
                    <a:p>
                      <a:r>
                        <a:rPr lang="en-US" sz="1400" b="1" dirty="0">
                          <a:latin typeface="Arial" panose="020B0604020202020204" pitchFamily="34" charset="0"/>
                          <a:cs typeface="Arial" panose="020B0604020202020204" pitchFamily="34" charset="0"/>
                        </a:rPr>
                        <a:t>Oral Roberts University</a:t>
                      </a:r>
                    </a:p>
                  </a:txBody>
                  <a:tcPr/>
                </a:tc>
                <a:extLst>
                  <a:ext uri="{0D108BD9-81ED-4DB2-BD59-A6C34878D82A}">
                    <a16:rowId xmlns:a16="http://schemas.microsoft.com/office/drawing/2014/main" val="3677111413"/>
                  </a:ext>
                </a:extLst>
              </a:tr>
              <a:tr h="324091">
                <a:tc>
                  <a:txBody>
                    <a:bodyPr/>
                    <a:lstStyle/>
                    <a:p>
                      <a:r>
                        <a:rPr lang="en-US" sz="1400" b="1" dirty="0">
                          <a:latin typeface="Arial" panose="020B0604020202020204" pitchFamily="34" charset="0"/>
                          <a:cs typeface="Arial" panose="020B0604020202020204" pitchFamily="34" charset="0"/>
                        </a:rPr>
                        <a:t>Trey Kelly</a:t>
                      </a:r>
                    </a:p>
                  </a:txBody>
                  <a:tcPr/>
                </a:tc>
                <a:tc>
                  <a:txBody>
                    <a:bodyPr/>
                    <a:lstStyle/>
                    <a:p>
                      <a:r>
                        <a:rPr lang="en-US" sz="1400" b="1" dirty="0">
                          <a:latin typeface="Arial" panose="020B0604020202020204" pitchFamily="34" charset="0"/>
                          <a:cs typeface="Arial" panose="020B0604020202020204" pitchFamily="34" charset="0"/>
                        </a:rPr>
                        <a:t>Andover Central High</a:t>
                      </a:r>
                    </a:p>
                  </a:txBody>
                  <a:tcPr/>
                </a:tc>
                <a:tc>
                  <a:txBody>
                    <a:bodyPr/>
                    <a:lstStyle/>
                    <a:p>
                      <a:r>
                        <a:rPr lang="en-US" sz="1400" b="1" dirty="0">
                          <a:latin typeface="Arial" panose="020B0604020202020204" pitchFamily="34" charset="0"/>
                          <a:cs typeface="Arial" panose="020B0604020202020204" pitchFamily="34" charset="0"/>
                        </a:rPr>
                        <a:t>Oral Roberts University</a:t>
                      </a:r>
                    </a:p>
                  </a:txBody>
                  <a:tcPr/>
                </a:tc>
                <a:extLst>
                  <a:ext uri="{0D108BD9-81ED-4DB2-BD59-A6C34878D82A}">
                    <a16:rowId xmlns:a16="http://schemas.microsoft.com/office/drawing/2014/main" val="2338487831"/>
                  </a:ext>
                </a:extLst>
              </a:tr>
              <a:tr h="254643">
                <a:tc>
                  <a:txBody>
                    <a:bodyPr/>
                    <a:lstStyle/>
                    <a:p>
                      <a:r>
                        <a:rPr lang="en-US" sz="1400" b="1" dirty="0">
                          <a:latin typeface="Arial" panose="020B0604020202020204" pitchFamily="34" charset="0"/>
                          <a:cs typeface="Arial" panose="020B0604020202020204" pitchFamily="34" charset="0"/>
                        </a:rPr>
                        <a:t>Mackenzie Sauerwein</a:t>
                      </a:r>
                    </a:p>
                  </a:txBody>
                  <a:tcPr/>
                </a:tc>
                <a:tc>
                  <a:txBody>
                    <a:bodyPr/>
                    <a:lstStyle/>
                    <a:p>
                      <a:r>
                        <a:rPr lang="en-US" sz="1400" b="1" dirty="0">
                          <a:latin typeface="Arial" panose="020B0604020202020204" pitchFamily="34" charset="0"/>
                          <a:cs typeface="Arial" panose="020B0604020202020204" pitchFamily="34" charset="0"/>
                        </a:rPr>
                        <a:t>Newton High </a:t>
                      </a:r>
                    </a:p>
                  </a:txBody>
                  <a:tcPr/>
                </a:tc>
                <a:tc>
                  <a:txBody>
                    <a:bodyPr/>
                    <a:lstStyle/>
                    <a:p>
                      <a:r>
                        <a:rPr lang="en-US" sz="1400" b="1" dirty="0">
                          <a:latin typeface="Arial" panose="020B0604020202020204" pitchFamily="34" charset="0"/>
                          <a:cs typeface="Arial" panose="020B0604020202020204" pitchFamily="34" charset="0"/>
                        </a:rPr>
                        <a:t>Emporia State University</a:t>
                      </a:r>
                    </a:p>
                  </a:txBody>
                  <a:tcPr/>
                </a:tc>
                <a:extLst>
                  <a:ext uri="{0D108BD9-81ED-4DB2-BD59-A6C34878D82A}">
                    <a16:rowId xmlns:a16="http://schemas.microsoft.com/office/drawing/2014/main" val="4019501188"/>
                  </a:ext>
                </a:extLst>
              </a:tr>
              <a:tr h="320233">
                <a:tc>
                  <a:txBody>
                    <a:bodyPr/>
                    <a:lstStyle/>
                    <a:p>
                      <a:r>
                        <a:rPr lang="en-US" sz="1400" b="1" dirty="0">
                          <a:latin typeface="Arial" panose="020B0604020202020204" pitchFamily="34" charset="0"/>
                          <a:cs typeface="Arial" panose="020B0604020202020204" pitchFamily="34" charset="0"/>
                        </a:rPr>
                        <a:t>Piper Hula</a:t>
                      </a:r>
                    </a:p>
                  </a:txBody>
                  <a:tcPr/>
                </a:tc>
                <a:tc>
                  <a:txBody>
                    <a:bodyPr/>
                    <a:lstStyle/>
                    <a:p>
                      <a:r>
                        <a:rPr lang="en-US" sz="1400" b="1" dirty="0">
                          <a:latin typeface="Arial" panose="020B0604020202020204" pitchFamily="34" charset="0"/>
                          <a:cs typeface="Arial" panose="020B0604020202020204" pitchFamily="34" charset="0"/>
                        </a:rPr>
                        <a:t>Derby High</a:t>
                      </a:r>
                    </a:p>
                  </a:txBody>
                  <a:tcPr/>
                </a:tc>
                <a:tc>
                  <a:txBody>
                    <a:bodyPr/>
                    <a:lstStyle/>
                    <a:p>
                      <a:r>
                        <a:rPr lang="en-US" sz="1400" b="1" dirty="0">
                          <a:latin typeface="Arial" panose="020B0604020202020204" pitchFamily="34" charset="0"/>
                          <a:cs typeface="Arial" panose="020B0604020202020204" pitchFamily="34" charset="0"/>
                        </a:rPr>
                        <a:t>Pittsburg State University</a:t>
                      </a:r>
                    </a:p>
                  </a:txBody>
                  <a:tcPr/>
                </a:tc>
                <a:extLst>
                  <a:ext uri="{0D108BD9-81ED-4DB2-BD59-A6C34878D82A}">
                    <a16:rowId xmlns:a16="http://schemas.microsoft.com/office/drawing/2014/main" val="3494323935"/>
                  </a:ext>
                </a:extLst>
              </a:tr>
              <a:tr h="300941">
                <a:tc>
                  <a:txBody>
                    <a:bodyPr/>
                    <a:lstStyle/>
                    <a:p>
                      <a:r>
                        <a:rPr lang="en-US" sz="1400" b="1" dirty="0">
                          <a:latin typeface="Arial" panose="020B0604020202020204" pitchFamily="34" charset="0"/>
                          <a:cs typeface="Arial" panose="020B0604020202020204" pitchFamily="34" charset="0"/>
                        </a:rPr>
                        <a:t>Madison Locke</a:t>
                      </a:r>
                    </a:p>
                  </a:txBody>
                  <a:tcPr/>
                </a:tc>
                <a:tc>
                  <a:txBody>
                    <a:bodyPr/>
                    <a:lstStyle/>
                    <a:p>
                      <a:r>
                        <a:rPr lang="en-US" sz="1400" b="1" dirty="0">
                          <a:latin typeface="Arial" panose="020B0604020202020204" pitchFamily="34" charset="0"/>
                          <a:cs typeface="Arial" panose="020B0604020202020204" pitchFamily="34" charset="0"/>
                        </a:rPr>
                        <a:t>Wichita Northwest High</a:t>
                      </a:r>
                    </a:p>
                  </a:txBody>
                  <a:tcPr/>
                </a:tc>
                <a:tc>
                  <a:txBody>
                    <a:bodyPr/>
                    <a:lstStyle/>
                    <a:p>
                      <a:r>
                        <a:rPr lang="en-US" sz="1400" b="1"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620250530"/>
                  </a:ext>
                </a:extLst>
              </a:tr>
              <a:tr h="320233">
                <a:tc>
                  <a:txBody>
                    <a:bodyPr/>
                    <a:lstStyle/>
                    <a:p>
                      <a:r>
                        <a:rPr lang="en-US" sz="1400" b="1" dirty="0">
                          <a:latin typeface="Arial" panose="020B0604020202020204" pitchFamily="34" charset="0"/>
                          <a:cs typeface="Arial" panose="020B0604020202020204" pitchFamily="34" charset="0"/>
                        </a:rPr>
                        <a:t>Jackson Salsbury</a:t>
                      </a:r>
                    </a:p>
                  </a:txBody>
                  <a:tcPr/>
                </a:tc>
                <a:tc>
                  <a:txBody>
                    <a:bodyPr/>
                    <a:lstStyle/>
                    <a:p>
                      <a:r>
                        <a:rPr lang="en-US" sz="1400" b="1" dirty="0">
                          <a:latin typeface="Arial" panose="020B0604020202020204" pitchFamily="34" charset="0"/>
                          <a:cs typeface="Arial" panose="020B0604020202020204" pitchFamily="34" charset="0"/>
                        </a:rPr>
                        <a:t>Maize High School</a:t>
                      </a:r>
                    </a:p>
                  </a:txBody>
                  <a:tcPr/>
                </a:tc>
                <a:tc>
                  <a:txBody>
                    <a:bodyPr/>
                    <a:lstStyle/>
                    <a:p>
                      <a:r>
                        <a:rPr lang="en-US" sz="1400" b="1" dirty="0">
                          <a:latin typeface="Arial" panose="020B0604020202020204" pitchFamily="34" charset="0"/>
                          <a:cs typeface="Arial" panose="020B0604020202020204" pitchFamily="34" charset="0"/>
                        </a:rPr>
                        <a:t>Pittsburg State University</a:t>
                      </a:r>
                    </a:p>
                  </a:txBody>
                  <a:tcPr/>
                </a:tc>
                <a:extLst>
                  <a:ext uri="{0D108BD9-81ED-4DB2-BD59-A6C34878D82A}">
                    <a16:rowId xmlns:a16="http://schemas.microsoft.com/office/drawing/2014/main" val="1885448034"/>
                  </a:ext>
                </a:extLst>
              </a:tr>
              <a:tr h="300941">
                <a:tc>
                  <a:txBody>
                    <a:bodyPr/>
                    <a:lstStyle/>
                    <a:p>
                      <a:r>
                        <a:rPr lang="en-US" sz="1400" b="1" dirty="0">
                          <a:latin typeface="Arial" panose="020B0604020202020204" pitchFamily="34" charset="0"/>
                          <a:cs typeface="Arial" panose="020B0604020202020204" pitchFamily="34" charset="0"/>
                        </a:rPr>
                        <a:t>Fardis </a:t>
                      </a:r>
                      <a:r>
                        <a:rPr lang="en-US" sz="1400" b="1" dirty="0" err="1">
                          <a:latin typeface="Arial" panose="020B0604020202020204" pitchFamily="34" charset="0"/>
                          <a:cs typeface="Arial" panose="020B0604020202020204" pitchFamily="34" charset="0"/>
                        </a:rPr>
                        <a:t>Hossinei</a:t>
                      </a:r>
                      <a:endParaRPr lang="en-US" sz="1400" b="1" dirty="0">
                        <a:latin typeface="Arial" panose="020B0604020202020204" pitchFamily="34" charset="0"/>
                        <a:cs typeface="Arial" panose="020B0604020202020204" pitchFamily="34" charset="0"/>
                      </a:endParaRPr>
                    </a:p>
                  </a:txBody>
                  <a:tcPr/>
                </a:tc>
                <a:tc>
                  <a:txBody>
                    <a:bodyPr/>
                    <a:lstStyle/>
                    <a:p>
                      <a:r>
                        <a:rPr lang="en-US" sz="1400" b="1" dirty="0">
                          <a:latin typeface="Arial" panose="020B0604020202020204" pitchFamily="34" charset="0"/>
                          <a:cs typeface="Arial" panose="020B0604020202020204" pitchFamily="34" charset="0"/>
                        </a:rPr>
                        <a:t>Derby High School</a:t>
                      </a:r>
                    </a:p>
                  </a:txBody>
                  <a:tcPr/>
                </a:tc>
                <a:tc>
                  <a:txBody>
                    <a:bodyPr/>
                    <a:lstStyle/>
                    <a:p>
                      <a:r>
                        <a:rPr lang="en-US" sz="1400" b="1" dirty="0">
                          <a:latin typeface="Arial" panose="020B0604020202020204" pitchFamily="34" charset="0"/>
                          <a:cs typeface="Arial" panose="020B0604020202020204" pitchFamily="34" charset="0"/>
                        </a:rPr>
                        <a:t>Mid America Nazarene</a:t>
                      </a:r>
                    </a:p>
                  </a:txBody>
                  <a:tcPr/>
                </a:tc>
                <a:extLst>
                  <a:ext uri="{0D108BD9-81ED-4DB2-BD59-A6C34878D82A}">
                    <a16:rowId xmlns:a16="http://schemas.microsoft.com/office/drawing/2014/main" val="4139291831"/>
                  </a:ext>
                </a:extLst>
              </a:tr>
              <a:tr h="320233">
                <a:tc>
                  <a:txBody>
                    <a:bodyPr/>
                    <a:lstStyle/>
                    <a:p>
                      <a:r>
                        <a:rPr lang="en-US" sz="1400" b="1" dirty="0">
                          <a:latin typeface="Arial" panose="020B0604020202020204" pitchFamily="34" charset="0"/>
                          <a:cs typeface="Arial" panose="020B0604020202020204" pitchFamily="34" charset="0"/>
                        </a:rPr>
                        <a:t>Logan Barnhill</a:t>
                      </a:r>
                    </a:p>
                  </a:txBody>
                  <a:tcPr/>
                </a:tc>
                <a:tc>
                  <a:txBody>
                    <a:bodyPr/>
                    <a:lstStyle/>
                    <a:p>
                      <a:r>
                        <a:rPr lang="en-US" sz="1400" b="1" dirty="0">
                          <a:latin typeface="Arial" panose="020B0604020202020204" pitchFamily="34" charset="0"/>
                          <a:cs typeface="Arial" panose="020B0604020202020204" pitchFamily="34" charset="0"/>
                        </a:rPr>
                        <a:t>Wichita Heights High</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3820307031"/>
                  </a:ext>
                </a:extLst>
              </a:tr>
              <a:tr h="312516">
                <a:tc>
                  <a:txBody>
                    <a:bodyPr/>
                    <a:lstStyle/>
                    <a:p>
                      <a:r>
                        <a:rPr lang="en-US" sz="1400" b="1" dirty="0">
                          <a:latin typeface="Arial" panose="020B0604020202020204" pitchFamily="34" charset="0"/>
                          <a:cs typeface="Arial" panose="020B0604020202020204" pitchFamily="34" charset="0"/>
                        </a:rPr>
                        <a:t>Tristen Cross</a:t>
                      </a:r>
                    </a:p>
                  </a:txBody>
                  <a:tcPr/>
                </a:tc>
                <a:tc>
                  <a:txBody>
                    <a:bodyPr/>
                    <a:lstStyle/>
                    <a:p>
                      <a:r>
                        <a:rPr lang="en-US" sz="1400" b="1" dirty="0">
                          <a:latin typeface="Arial" panose="020B0604020202020204" pitchFamily="34" charset="0"/>
                          <a:cs typeface="Arial" panose="020B0604020202020204" pitchFamily="34" charset="0"/>
                        </a:rPr>
                        <a:t>Wichita East High </a:t>
                      </a:r>
                    </a:p>
                  </a:txBody>
                  <a:tcPr/>
                </a:tc>
                <a:tc>
                  <a:txBody>
                    <a:bodyPr/>
                    <a:lstStyle/>
                    <a:p>
                      <a:r>
                        <a:rPr lang="en-US" sz="1400" b="1" dirty="0">
                          <a:latin typeface="Arial" panose="020B0604020202020204" pitchFamily="34" charset="0"/>
                          <a:cs typeface="Arial" panose="020B0604020202020204" pitchFamily="34" charset="0"/>
                        </a:rPr>
                        <a:t>Wichita State University</a:t>
                      </a:r>
                    </a:p>
                  </a:txBody>
                  <a:tcPr/>
                </a:tc>
                <a:extLst>
                  <a:ext uri="{0D108BD9-81ED-4DB2-BD59-A6C34878D82A}">
                    <a16:rowId xmlns:a16="http://schemas.microsoft.com/office/drawing/2014/main" val="2418746073"/>
                  </a:ext>
                </a:extLst>
              </a:tr>
            </a:tbl>
          </a:graphicData>
        </a:graphic>
      </p:graphicFrame>
    </p:spTree>
    <p:extLst>
      <p:ext uri="{BB962C8B-B14F-4D97-AF65-F5344CB8AC3E}">
        <p14:creationId xmlns:p14="http://schemas.microsoft.com/office/powerpoint/2010/main" val="2055515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944" y="217424"/>
            <a:ext cx="6675120" cy="948267"/>
          </a:xfrm>
        </p:spPr>
        <p:txBody>
          <a:bodyPr/>
          <a:lstStyle/>
          <a:p>
            <a:r>
              <a:rPr lang="en-US" dirty="0">
                <a:solidFill>
                  <a:schemeClr val="tx1"/>
                </a:solidFill>
                <a:latin typeface="Impact"/>
                <a:cs typeface="Impact"/>
              </a:rPr>
              <a:t>Letters of Intent 2023-2024</a:t>
            </a: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graphicFrame>
        <p:nvGraphicFramePr>
          <p:cNvPr id="6" name="Table 5">
            <a:extLst>
              <a:ext uri="{FF2B5EF4-FFF2-40B4-BE49-F238E27FC236}">
                <a16:creationId xmlns:a16="http://schemas.microsoft.com/office/drawing/2014/main" id="{F14DBA8D-6E22-4FEE-6EF1-8FCB459C14BF}"/>
              </a:ext>
            </a:extLst>
          </p:cNvPr>
          <p:cNvGraphicFramePr>
            <a:graphicFrameLocks noGrp="1"/>
          </p:cNvGraphicFramePr>
          <p:nvPr>
            <p:extLst>
              <p:ext uri="{D42A27DB-BD31-4B8C-83A1-F6EECF244321}">
                <p14:modId xmlns:p14="http://schemas.microsoft.com/office/powerpoint/2010/main" val="2872440730"/>
              </p:ext>
            </p:extLst>
          </p:nvPr>
        </p:nvGraphicFramePr>
        <p:xfrm>
          <a:off x="216218" y="1039250"/>
          <a:ext cx="8101964" cy="6012998"/>
        </p:xfrm>
        <a:graphic>
          <a:graphicData uri="http://schemas.openxmlformats.org/drawingml/2006/table">
            <a:tbl>
              <a:tblPr firstRow="1" bandRow="1">
                <a:tableStyleId>{5C22544A-7EE6-4342-B048-85BDC9FD1C3A}</a:tableStyleId>
              </a:tblPr>
              <a:tblGrid>
                <a:gridCol w="1982972">
                  <a:extLst>
                    <a:ext uri="{9D8B030D-6E8A-4147-A177-3AD203B41FA5}">
                      <a16:colId xmlns:a16="http://schemas.microsoft.com/office/drawing/2014/main" val="3471235291"/>
                    </a:ext>
                  </a:extLst>
                </a:gridCol>
                <a:gridCol w="2339356">
                  <a:extLst>
                    <a:ext uri="{9D8B030D-6E8A-4147-A177-3AD203B41FA5}">
                      <a16:colId xmlns:a16="http://schemas.microsoft.com/office/drawing/2014/main" val="806137890"/>
                    </a:ext>
                  </a:extLst>
                </a:gridCol>
                <a:gridCol w="3779636">
                  <a:extLst>
                    <a:ext uri="{9D8B030D-6E8A-4147-A177-3AD203B41FA5}">
                      <a16:colId xmlns:a16="http://schemas.microsoft.com/office/drawing/2014/main" val="1449492602"/>
                    </a:ext>
                  </a:extLst>
                </a:gridCol>
              </a:tblGrid>
              <a:tr h="381236">
                <a:tc>
                  <a:txBody>
                    <a:bodyPr/>
                    <a:lstStyle/>
                    <a:p>
                      <a:pPr algn="ctr"/>
                      <a:r>
                        <a:rPr lang="en-US" dirty="0"/>
                        <a:t>ATHLETE</a:t>
                      </a:r>
                    </a:p>
                  </a:txBody>
                  <a:tcPr/>
                </a:tc>
                <a:tc>
                  <a:txBody>
                    <a:bodyPr/>
                    <a:lstStyle/>
                    <a:p>
                      <a:pPr algn="ctr"/>
                      <a:r>
                        <a:rPr lang="en-US" dirty="0"/>
                        <a:t>HIGH SCHOOL</a:t>
                      </a:r>
                    </a:p>
                  </a:txBody>
                  <a:tcPr/>
                </a:tc>
                <a:tc>
                  <a:txBody>
                    <a:bodyPr/>
                    <a:lstStyle/>
                    <a:p>
                      <a:pPr algn="ctr"/>
                      <a:r>
                        <a:rPr lang="en-US" dirty="0"/>
                        <a:t>UNIVERSITY</a:t>
                      </a:r>
                    </a:p>
                  </a:txBody>
                  <a:tcPr/>
                </a:tc>
                <a:extLst>
                  <a:ext uri="{0D108BD9-81ED-4DB2-BD59-A6C34878D82A}">
                    <a16:rowId xmlns:a16="http://schemas.microsoft.com/office/drawing/2014/main" val="2537452002"/>
                  </a:ext>
                </a:extLst>
              </a:tr>
              <a:tr h="268826">
                <a:tc>
                  <a:txBody>
                    <a:bodyPr/>
                    <a:lstStyle/>
                    <a:p>
                      <a:r>
                        <a:rPr lang="en-US" sz="1400" b="1" dirty="0">
                          <a:latin typeface="Arial" panose="020B0604020202020204" pitchFamily="34" charset="0"/>
                          <a:cs typeface="Arial" panose="020B0604020202020204" pitchFamily="34" charset="0"/>
                        </a:rPr>
                        <a:t>Bryce Barkdull</a:t>
                      </a:r>
                    </a:p>
                  </a:txBody>
                  <a:tcPr/>
                </a:tc>
                <a:tc>
                  <a:txBody>
                    <a:bodyPr/>
                    <a:lstStyle/>
                    <a:p>
                      <a:r>
                        <a:rPr lang="en-US" sz="1400" b="1" dirty="0">
                          <a:latin typeface="Arial" panose="020B0604020202020204" pitchFamily="34" charset="0"/>
                          <a:cs typeface="Arial" panose="020B0604020202020204" pitchFamily="34" charset="0"/>
                        </a:rPr>
                        <a:t>Andover Central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University of Kansas</a:t>
                      </a:r>
                    </a:p>
                  </a:txBody>
                  <a:tcPr/>
                </a:tc>
                <a:extLst>
                  <a:ext uri="{0D108BD9-81ED-4DB2-BD59-A6C34878D82A}">
                    <a16:rowId xmlns:a16="http://schemas.microsoft.com/office/drawing/2014/main" val="848794464"/>
                  </a:ext>
                </a:extLst>
              </a:tr>
              <a:tr h="288117">
                <a:tc>
                  <a:txBody>
                    <a:bodyPr/>
                    <a:lstStyle/>
                    <a:p>
                      <a:r>
                        <a:rPr lang="en-US" sz="1400" b="1" dirty="0">
                          <a:latin typeface="Arial" panose="020B0604020202020204" pitchFamily="34" charset="0"/>
                          <a:cs typeface="Arial" panose="020B0604020202020204" pitchFamily="34" charset="0"/>
                        </a:rPr>
                        <a:t>Lanie Page</a:t>
                      </a:r>
                    </a:p>
                  </a:txBody>
                  <a:tcPr/>
                </a:tc>
                <a:tc>
                  <a:txBody>
                    <a:bodyPr/>
                    <a:lstStyle/>
                    <a:p>
                      <a:r>
                        <a:rPr lang="en-US" sz="1400" b="1" dirty="0">
                          <a:latin typeface="Arial" panose="020B0604020202020204" pitchFamily="34" charset="0"/>
                          <a:cs typeface="Arial" panose="020B0604020202020204" pitchFamily="34" charset="0"/>
                        </a:rPr>
                        <a:t>Rose Hill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2817030892"/>
                  </a:ext>
                </a:extLst>
              </a:tr>
              <a:tr h="284259">
                <a:tc>
                  <a:txBody>
                    <a:bodyPr/>
                    <a:lstStyle/>
                    <a:p>
                      <a:r>
                        <a:rPr lang="en-US" sz="1400" b="1" dirty="0">
                          <a:latin typeface="Arial" panose="020B0604020202020204" pitchFamily="34" charset="0"/>
                          <a:cs typeface="Arial" panose="020B0604020202020204" pitchFamily="34" charset="0"/>
                        </a:rPr>
                        <a:t>Faith Ekart</a:t>
                      </a:r>
                    </a:p>
                  </a:txBody>
                  <a:tcPr/>
                </a:tc>
                <a:tc>
                  <a:txBody>
                    <a:bodyPr/>
                    <a:lstStyle/>
                    <a:p>
                      <a:r>
                        <a:rPr lang="en-US" sz="1400" b="1" dirty="0">
                          <a:latin typeface="Arial" panose="020B0604020202020204" pitchFamily="34" charset="0"/>
                          <a:cs typeface="Arial" panose="020B0604020202020204" pitchFamily="34" charset="0"/>
                        </a:rPr>
                        <a:t>Sterling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Wichita State University</a:t>
                      </a:r>
                    </a:p>
                  </a:txBody>
                  <a:tcPr/>
                </a:tc>
                <a:extLst>
                  <a:ext uri="{0D108BD9-81ED-4DB2-BD59-A6C34878D82A}">
                    <a16:rowId xmlns:a16="http://schemas.microsoft.com/office/drawing/2014/main" val="118858695"/>
                  </a:ext>
                </a:extLst>
              </a:tr>
              <a:tr h="291976">
                <a:tc>
                  <a:txBody>
                    <a:bodyPr/>
                    <a:lstStyle/>
                    <a:p>
                      <a:r>
                        <a:rPr lang="en-US" sz="1400" b="1" dirty="0">
                          <a:latin typeface="Arial" panose="020B0604020202020204" pitchFamily="34" charset="0"/>
                          <a:cs typeface="Arial" panose="020B0604020202020204" pitchFamily="34" charset="0"/>
                        </a:rPr>
                        <a:t>Adryana Shelby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Wichita Northwest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University of New Mexico</a:t>
                      </a:r>
                    </a:p>
                  </a:txBody>
                  <a:tcPr/>
                </a:tc>
                <a:extLst>
                  <a:ext uri="{0D108BD9-81ED-4DB2-BD59-A6C34878D82A}">
                    <a16:rowId xmlns:a16="http://schemas.microsoft.com/office/drawing/2014/main" val="2267959571"/>
                  </a:ext>
                </a:extLst>
              </a:tr>
              <a:tr h="288117">
                <a:tc>
                  <a:txBody>
                    <a:bodyPr/>
                    <a:lstStyle/>
                    <a:p>
                      <a:r>
                        <a:rPr lang="en-US" sz="1400" b="1" dirty="0">
                          <a:latin typeface="Arial" panose="020B0604020202020204" pitchFamily="34" charset="0"/>
                          <a:cs typeface="Arial" panose="020B0604020202020204" pitchFamily="34" charset="0"/>
                        </a:rPr>
                        <a:t>McKinlee Walker</a:t>
                      </a:r>
                    </a:p>
                  </a:txBody>
                  <a:tcPr/>
                </a:tc>
                <a:tc>
                  <a:txBody>
                    <a:bodyPr/>
                    <a:lstStyle/>
                    <a:p>
                      <a:r>
                        <a:rPr lang="en-US" sz="1400" b="1" dirty="0">
                          <a:latin typeface="Arial" panose="020B0604020202020204" pitchFamily="34" charset="0"/>
                          <a:cs typeface="Arial" panose="020B0604020202020204" pitchFamily="34" charset="0"/>
                        </a:rPr>
                        <a:t>Andover High</a:t>
                      </a:r>
                    </a:p>
                  </a:txBody>
                  <a:tcPr/>
                </a:tc>
                <a:tc>
                  <a:txBody>
                    <a:bodyPr/>
                    <a:lstStyle/>
                    <a:p>
                      <a:r>
                        <a:rPr lang="en-US" sz="1400" b="1" dirty="0">
                          <a:latin typeface="Arial" panose="020B0604020202020204" pitchFamily="34" charset="0"/>
                          <a:cs typeface="Arial" panose="020B0604020202020204" pitchFamily="34" charset="0"/>
                        </a:rPr>
                        <a:t>Pittsburg State University</a:t>
                      </a:r>
                    </a:p>
                  </a:txBody>
                  <a:tcPr/>
                </a:tc>
                <a:extLst>
                  <a:ext uri="{0D108BD9-81ED-4DB2-BD59-A6C34878D82A}">
                    <a16:rowId xmlns:a16="http://schemas.microsoft.com/office/drawing/2014/main" val="481355007"/>
                  </a:ext>
                </a:extLst>
              </a:tr>
              <a:tr h="342132">
                <a:tc>
                  <a:txBody>
                    <a:bodyPr/>
                    <a:lstStyle/>
                    <a:p>
                      <a:r>
                        <a:rPr lang="en-US" sz="1400" b="1" dirty="0">
                          <a:latin typeface="Arial" panose="020B0604020202020204" pitchFamily="34" charset="0"/>
                          <a:cs typeface="Arial" panose="020B0604020202020204" pitchFamily="34" charset="0"/>
                        </a:rPr>
                        <a:t>Bre’Ana Tillemans</a:t>
                      </a:r>
                    </a:p>
                  </a:txBody>
                  <a:tcPr/>
                </a:tc>
                <a:tc>
                  <a:txBody>
                    <a:bodyPr/>
                    <a:lstStyle/>
                    <a:p>
                      <a:r>
                        <a:rPr lang="en-US" sz="1400" b="1" dirty="0">
                          <a:latin typeface="Arial" panose="020B0604020202020204" pitchFamily="34" charset="0"/>
                          <a:cs typeface="Arial" panose="020B0604020202020204" pitchFamily="34" charset="0"/>
                        </a:rPr>
                        <a:t>Haysville-Campus High</a:t>
                      </a:r>
                    </a:p>
                  </a:txBody>
                  <a:tcPr/>
                </a:tc>
                <a:tc>
                  <a:txBody>
                    <a:bodyPr/>
                    <a:lstStyle/>
                    <a:p>
                      <a:r>
                        <a:rPr lang="en-US" sz="1400" b="1" dirty="0">
                          <a:latin typeface="Arial" panose="020B0604020202020204" pitchFamily="34" charset="0"/>
                          <a:cs typeface="Arial" panose="020B0604020202020204" pitchFamily="34" charset="0"/>
                        </a:rPr>
                        <a:t>Missouri State University</a:t>
                      </a:r>
                    </a:p>
                  </a:txBody>
                  <a:tcPr/>
                </a:tc>
                <a:extLst>
                  <a:ext uri="{0D108BD9-81ED-4DB2-BD59-A6C34878D82A}">
                    <a16:rowId xmlns:a16="http://schemas.microsoft.com/office/drawing/2014/main" val="1515554660"/>
                  </a:ext>
                </a:extLst>
              </a:tr>
              <a:tr h="324092">
                <a:tc>
                  <a:txBody>
                    <a:bodyPr/>
                    <a:lstStyle/>
                    <a:p>
                      <a:r>
                        <a:rPr lang="en-US" sz="1400" b="1" dirty="0">
                          <a:latin typeface="Arial" panose="020B0604020202020204" pitchFamily="34" charset="0"/>
                          <a:cs typeface="Arial" panose="020B0604020202020204" pitchFamily="34" charset="0"/>
                        </a:rPr>
                        <a:t>Karynne David</a:t>
                      </a:r>
                    </a:p>
                  </a:txBody>
                  <a:tcPr/>
                </a:tc>
                <a:tc>
                  <a:txBody>
                    <a:bodyPr/>
                    <a:lstStyle/>
                    <a:p>
                      <a:r>
                        <a:rPr lang="en-US" sz="1400" b="1" dirty="0">
                          <a:latin typeface="Arial" panose="020B0604020202020204" pitchFamily="34" charset="0"/>
                          <a:cs typeface="Arial" panose="020B0604020202020204" pitchFamily="34" charset="0"/>
                        </a:rPr>
                        <a:t>Wichita Heights High</a:t>
                      </a:r>
                    </a:p>
                  </a:txBody>
                  <a:tcPr/>
                </a:tc>
                <a:tc>
                  <a:txBody>
                    <a:bodyPr/>
                    <a:lstStyle/>
                    <a:p>
                      <a:r>
                        <a:rPr lang="en-US" sz="1400" b="1" dirty="0">
                          <a:latin typeface="Arial" panose="020B0604020202020204" pitchFamily="34" charset="0"/>
                          <a:cs typeface="Arial" panose="020B0604020202020204" pitchFamily="34" charset="0"/>
                        </a:rPr>
                        <a:t>Iowa State University</a:t>
                      </a:r>
                    </a:p>
                  </a:txBody>
                  <a:tcPr/>
                </a:tc>
                <a:extLst>
                  <a:ext uri="{0D108BD9-81ED-4DB2-BD59-A6C34878D82A}">
                    <a16:rowId xmlns:a16="http://schemas.microsoft.com/office/drawing/2014/main" val="3677111413"/>
                  </a:ext>
                </a:extLst>
              </a:tr>
              <a:tr h="324091">
                <a:tc>
                  <a:txBody>
                    <a:bodyPr/>
                    <a:lstStyle/>
                    <a:p>
                      <a:r>
                        <a:rPr lang="en-US" sz="1400" b="1" dirty="0">
                          <a:latin typeface="Arial" panose="020B0604020202020204" pitchFamily="34" charset="0"/>
                          <a:cs typeface="Arial" panose="020B0604020202020204" pitchFamily="34" charset="0"/>
                        </a:rPr>
                        <a:t>Ryan Son</a:t>
                      </a:r>
                    </a:p>
                  </a:txBody>
                  <a:tcPr/>
                </a:tc>
                <a:tc>
                  <a:txBody>
                    <a:bodyPr/>
                    <a:lstStyle/>
                    <a:p>
                      <a:r>
                        <a:rPr lang="en-US" sz="1400" b="1" dirty="0">
                          <a:latin typeface="Arial" panose="020B0604020202020204" pitchFamily="34" charset="0"/>
                          <a:cs typeface="Arial" panose="020B0604020202020204" pitchFamily="34" charset="0"/>
                        </a:rPr>
                        <a:t>Wichita East High</a:t>
                      </a:r>
                    </a:p>
                  </a:txBody>
                  <a:tcPr/>
                </a:tc>
                <a:tc>
                  <a:txBody>
                    <a:bodyPr/>
                    <a:lstStyle/>
                    <a:p>
                      <a:r>
                        <a:rPr lang="en-US" sz="1400" b="1" dirty="0">
                          <a:latin typeface="Arial" panose="020B0604020202020204" pitchFamily="34" charset="0"/>
                          <a:cs typeface="Arial" panose="020B0604020202020204" pitchFamily="34" charset="0"/>
                        </a:rPr>
                        <a:t>Columbia University</a:t>
                      </a:r>
                    </a:p>
                  </a:txBody>
                  <a:tcPr/>
                </a:tc>
                <a:extLst>
                  <a:ext uri="{0D108BD9-81ED-4DB2-BD59-A6C34878D82A}">
                    <a16:rowId xmlns:a16="http://schemas.microsoft.com/office/drawing/2014/main" val="2338487831"/>
                  </a:ext>
                </a:extLst>
              </a:tr>
              <a:tr h="254643">
                <a:tc>
                  <a:txBody>
                    <a:bodyPr/>
                    <a:lstStyle/>
                    <a:p>
                      <a:r>
                        <a:rPr lang="en-US" sz="1400" b="1" dirty="0">
                          <a:latin typeface="Arial" panose="020B0604020202020204" pitchFamily="34" charset="0"/>
                          <a:cs typeface="Arial" panose="020B0604020202020204" pitchFamily="34" charset="0"/>
                        </a:rPr>
                        <a:t>Rylan White</a:t>
                      </a:r>
                    </a:p>
                  </a:txBody>
                  <a:tcPr/>
                </a:tc>
                <a:tc>
                  <a:txBody>
                    <a:bodyPr/>
                    <a:lstStyle/>
                    <a:p>
                      <a:r>
                        <a:rPr lang="en-US" sz="1400" b="1" dirty="0">
                          <a:latin typeface="Arial" panose="020B0604020202020204" pitchFamily="34" charset="0"/>
                          <a:cs typeface="Arial" panose="020B0604020202020204" pitchFamily="34" charset="0"/>
                        </a:rPr>
                        <a:t>Andale High School</a:t>
                      </a:r>
                    </a:p>
                  </a:txBody>
                  <a:tcPr/>
                </a:tc>
                <a:tc>
                  <a:txBody>
                    <a:bodyPr/>
                    <a:lstStyle/>
                    <a:p>
                      <a:r>
                        <a:rPr lang="en-US" sz="1400" b="1" dirty="0">
                          <a:latin typeface="Arial" panose="020B0604020202020204" pitchFamily="34" charset="0"/>
                          <a:cs typeface="Arial" panose="020B0604020202020204" pitchFamily="34" charset="0"/>
                        </a:rPr>
                        <a:t>Fort Hays State University</a:t>
                      </a:r>
                    </a:p>
                  </a:txBody>
                  <a:tcPr/>
                </a:tc>
                <a:extLst>
                  <a:ext uri="{0D108BD9-81ED-4DB2-BD59-A6C34878D82A}">
                    <a16:rowId xmlns:a16="http://schemas.microsoft.com/office/drawing/2014/main" val="4019501188"/>
                  </a:ext>
                </a:extLst>
              </a:tr>
              <a:tr h="320233">
                <a:tc>
                  <a:txBody>
                    <a:bodyPr/>
                    <a:lstStyle/>
                    <a:p>
                      <a:r>
                        <a:rPr lang="en-US" sz="1400" b="1" dirty="0">
                          <a:latin typeface="Arial" panose="020B0604020202020204" pitchFamily="34" charset="0"/>
                          <a:cs typeface="Arial" panose="020B0604020202020204" pitchFamily="34" charset="0"/>
                        </a:rPr>
                        <a:t>Owen Lang</a:t>
                      </a:r>
                    </a:p>
                  </a:txBody>
                  <a:tcPr/>
                </a:tc>
                <a:tc>
                  <a:txBody>
                    <a:bodyPr/>
                    <a:lstStyle/>
                    <a:p>
                      <a:r>
                        <a:rPr lang="en-US" sz="1400" b="1" dirty="0">
                          <a:latin typeface="Arial" panose="020B0604020202020204" pitchFamily="34" charset="0"/>
                          <a:cs typeface="Arial" panose="020B0604020202020204" pitchFamily="34" charset="0"/>
                        </a:rPr>
                        <a:t>Andover Central High</a:t>
                      </a:r>
                    </a:p>
                  </a:txBody>
                  <a:tcPr/>
                </a:tc>
                <a:tc>
                  <a:txBody>
                    <a:bodyPr/>
                    <a:lstStyle/>
                    <a:p>
                      <a:r>
                        <a:rPr lang="en-US" sz="1400" b="1" dirty="0">
                          <a:latin typeface="Arial" panose="020B0604020202020204" pitchFamily="34" charset="0"/>
                          <a:cs typeface="Arial" panose="020B0604020202020204" pitchFamily="34" charset="0"/>
                        </a:rPr>
                        <a:t>United States Military Academy West Point</a:t>
                      </a:r>
                    </a:p>
                  </a:txBody>
                  <a:tcPr/>
                </a:tc>
                <a:extLst>
                  <a:ext uri="{0D108BD9-81ED-4DB2-BD59-A6C34878D82A}">
                    <a16:rowId xmlns:a16="http://schemas.microsoft.com/office/drawing/2014/main" val="3494323935"/>
                  </a:ext>
                </a:extLst>
              </a:tr>
              <a:tr h="300941">
                <a:tc>
                  <a:txBody>
                    <a:bodyPr/>
                    <a:lstStyle/>
                    <a:p>
                      <a:r>
                        <a:rPr lang="en-US" sz="1400" b="1" dirty="0">
                          <a:latin typeface="Arial" panose="020B0604020202020204" pitchFamily="34" charset="0"/>
                          <a:cs typeface="Arial" panose="020B0604020202020204" pitchFamily="34" charset="0"/>
                        </a:rPr>
                        <a:t>Gabrielle Newell</a:t>
                      </a:r>
                    </a:p>
                  </a:txBody>
                  <a:tcPr/>
                </a:tc>
                <a:tc>
                  <a:txBody>
                    <a:bodyPr/>
                    <a:lstStyle/>
                    <a:p>
                      <a:r>
                        <a:rPr lang="en-US" sz="1400" b="1" dirty="0">
                          <a:latin typeface="Arial" panose="020B0604020202020204" pitchFamily="34" charset="0"/>
                          <a:cs typeface="Arial" panose="020B0604020202020204" pitchFamily="34" charset="0"/>
                        </a:rPr>
                        <a:t>Marion High School</a:t>
                      </a:r>
                    </a:p>
                  </a:txBody>
                  <a:tcPr/>
                </a:tc>
                <a:tc>
                  <a:txBody>
                    <a:bodyPr/>
                    <a:lstStyle/>
                    <a:p>
                      <a:r>
                        <a:rPr lang="en-US" sz="1400" b="1" dirty="0">
                          <a:latin typeface="Arial" panose="020B0604020202020204" pitchFamily="34" charset="0"/>
                          <a:cs typeface="Arial" panose="020B0604020202020204" pitchFamily="34" charset="0"/>
                        </a:rPr>
                        <a:t>Bethany College</a:t>
                      </a:r>
                    </a:p>
                  </a:txBody>
                  <a:tcPr/>
                </a:tc>
                <a:extLst>
                  <a:ext uri="{0D108BD9-81ED-4DB2-BD59-A6C34878D82A}">
                    <a16:rowId xmlns:a16="http://schemas.microsoft.com/office/drawing/2014/main" val="620250530"/>
                  </a:ext>
                </a:extLst>
              </a:tr>
              <a:tr h="320233">
                <a:tc>
                  <a:txBody>
                    <a:bodyPr/>
                    <a:lstStyle/>
                    <a:p>
                      <a:r>
                        <a:rPr lang="en-US" sz="1400" b="1" dirty="0">
                          <a:latin typeface="Arial" panose="020B0604020202020204" pitchFamily="34" charset="0"/>
                          <a:cs typeface="Arial" panose="020B0604020202020204" pitchFamily="34" charset="0"/>
                        </a:rPr>
                        <a:t>Laurens van Schaik</a:t>
                      </a:r>
                    </a:p>
                  </a:txBody>
                  <a:tcPr/>
                </a:tc>
                <a:tc>
                  <a:txBody>
                    <a:bodyPr/>
                    <a:lstStyle/>
                    <a:p>
                      <a:r>
                        <a:rPr lang="en-US" sz="1400" b="1" dirty="0">
                          <a:latin typeface="Arial" panose="020B0604020202020204" pitchFamily="34" charset="0"/>
                          <a:cs typeface="Arial" panose="020B0604020202020204" pitchFamily="34" charset="0"/>
                        </a:rPr>
                        <a:t>Life Prep Academy</a:t>
                      </a:r>
                    </a:p>
                  </a:txBody>
                  <a:tcPr/>
                </a:tc>
                <a:tc>
                  <a:txBody>
                    <a:bodyPr/>
                    <a:lstStyle/>
                    <a:p>
                      <a:r>
                        <a:rPr lang="en-US" sz="1400" b="1" dirty="0">
                          <a:latin typeface="Arial" panose="020B0604020202020204" pitchFamily="34" charset="0"/>
                          <a:cs typeface="Arial" panose="020B0604020202020204" pitchFamily="34" charset="0"/>
                        </a:rPr>
                        <a:t>Grand Canyon University</a:t>
                      </a:r>
                    </a:p>
                  </a:txBody>
                  <a:tcPr/>
                </a:tc>
                <a:extLst>
                  <a:ext uri="{0D108BD9-81ED-4DB2-BD59-A6C34878D82A}">
                    <a16:rowId xmlns:a16="http://schemas.microsoft.com/office/drawing/2014/main" val="1885448034"/>
                  </a:ext>
                </a:extLst>
              </a:tr>
              <a:tr h="300941">
                <a:tc>
                  <a:txBody>
                    <a:bodyPr/>
                    <a:lstStyle/>
                    <a:p>
                      <a:r>
                        <a:rPr lang="en-US" sz="1400" b="1" dirty="0">
                          <a:latin typeface="Arial" panose="020B0604020202020204" pitchFamily="34" charset="0"/>
                          <a:cs typeface="Arial" panose="020B0604020202020204" pitchFamily="34" charset="0"/>
                        </a:rPr>
                        <a:t>Olivia Leatherman</a:t>
                      </a:r>
                    </a:p>
                  </a:txBody>
                  <a:tcPr/>
                </a:tc>
                <a:tc>
                  <a:txBody>
                    <a:bodyPr/>
                    <a:lstStyle/>
                    <a:p>
                      <a:r>
                        <a:rPr lang="en-US" sz="1400" b="1" dirty="0">
                          <a:latin typeface="Arial" panose="020B0604020202020204" pitchFamily="34" charset="0"/>
                          <a:cs typeface="Arial" panose="020B0604020202020204" pitchFamily="34" charset="0"/>
                        </a:rPr>
                        <a:t>Wichita Northwest High</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4139291831"/>
                  </a:ext>
                </a:extLst>
              </a:tr>
              <a:tr h="320233">
                <a:tc>
                  <a:txBody>
                    <a:bodyPr/>
                    <a:lstStyle/>
                    <a:p>
                      <a:r>
                        <a:rPr lang="en-US" sz="1400" b="1" dirty="0">
                          <a:latin typeface="Arial" panose="020B0604020202020204" pitchFamily="34" charset="0"/>
                          <a:cs typeface="Arial" panose="020B0604020202020204" pitchFamily="34" charset="0"/>
                        </a:rPr>
                        <a:t>Jesus Bey</a:t>
                      </a:r>
                    </a:p>
                  </a:txBody>
                  <a:tcPr/>
                </a:tc>
                <a:tc>
                  <a:txBody>
                    <a:bodyPr/>
                    <a:lstStyle/>
                    <a:p>
                      <a:r>
                        <a:rPr lang="en-US" sz="1400" b="1" dirty="0">
                          <a:latin typeface="Arial" panose="020B0604020202020204" pitchFamily="34" charset="0"/>
                          <a:cs typeface="Arial" panose="020B0604020202020204" pitchFamily="34" charset="0"/>
                        </a:rPr>
                        <a:t>Derby High School</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3820307031"/>
                  </a:ext>
                </a:extLst>
              </a:tr>
              <a:tr h="312516">
                <a:tc>
                  <a:txBody>
                    <a:bodyPr/>
                    <a:lstStyle/>
                    <a:p>
                      <a:r>
                        <a:rPr lang="en-US" sz="1400" b="1" dirty="0">
                          <a:latin typeface="Arial" panose="020B0604020202020204" pitchFamily="34" charset="0"/>
                          <a:cs typeface="Arial" panose="020B0604020202020204" pitchFamily="34" charset="0"/>
                        </a:rPr>
                        <a:t>Jaden Harris</a:t>
                      </a:r>
                    </a:p>
                  </a:txBody>
                  <a:tcPr/>
                </a:tc>
                <a:tc>
                  <a:txBody>
                    <a:bodyPr/>
                    <a:lstStyle/>
                    <a:p>
                      <a:r>
                        <a:rPr lang="en-US" sz="1400" b="1" dirty="0">
                          <a:latin typeface="Arial" panose="020B0604020202020204" pitchFamily="34" charset="0"/>
                          <a:cs typeface="Arial" panose="020B0604020202020204" pitchFamily="34" charset="0"/>
                        </a:rPr>
                        <a:t>Derby High School</a:t>
                      </a:r>
                    </a:p>
                  </a:txBody>
                  <a:tcPr/>
                </a:tc>
                <a:tc>
                  <a:txBody>
                    <a:bodyPr/>
                    <a:lstStyle/>
                    <a:p>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2418746073"/>
                  </a:ext>
                </a:extLst>
              </a:tr>
              <a:tr h="312516">
                <a:tc>
                  <a:txBody>
                    <a:bodyPr/>
                    <a:lstStyle/>
                    <a:p>
                      <a:r>
                        <a:rPr lang="en-US" sz="1400" b="1" dirty="0">
                          <a:latin typeface="Arial" panose="020B0604020202020204" pitchFamily="34" charset="0"/>
                          <a:cs typeface="Arial" panose="020B0604020202020204" pitchFamily="34" charset="0"/>
                        </a:rPr>
                        <a:t>Spencer Rich</a:t>
                      </a:r>
                    </a:p>
                  </a:txBody>
                  <a:tcPr/>
                </a:tc>
                <a:tc>
                  <a:txBody>
                    <a:bodyPr/>
                    <a:lstStyle/>
                    <a:p>
                      <a:r>
                        <a:rPr lang="en-US" sz="1400" b="1" dirty="0">
                          <a:latin typeface="Arial" panose="020B0604020202020204" pitchFamily="34" charset="0"/>
                          <a:cs typeface="Arial" panose="020B0604020202020204" pitchFamily="34" charset="0"/>
                        </a:rPr>
                        <a:t>Maize South High School</a:t>
                      </a:r>
                    </a:p>
                  </a:txBody>
                  <a:tcPr/>
                </a:tc>
                <a:tc>
                  <a:txBody>
                    <a:bodyPr/>
                    <a:lstStyle/>
                    <a:p>
                      <a:r>
                        <a:rPr lang="en-US" sz="1400" b="1" dirty="0">
                          <a:latin typeface="Arial" panose="020B0604020202020204" pitchFamily="34" charset="0"/>
                          <a:cs typeface="Arial" panose="020B0604020202020204" pitchFamily="34" charset="0"/>
                        </a:rPr>
                        <a:t>Fort Hays </a:t>
                      </a:r>
                      <a:r>
                        <a:rPr lang="en-US" sz="1400" b="1">
                          <a:latin typeface="Arial" panose="020B0604020202020204" pitchFamily="34" charset="0"/>
                          <a:cs typeface="Arial" panose="020B0604020202020204" pitchFamily="34" charset="0"/>
                        </a:rPr>
                        <a:t>State University</a:t>
                      </a:r>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399626"/>
                  </a:ext>
                </a:extLst>
              </a:tr>
              <a:tr h="312516">
                <a:tc>
                  <a:txBody>
                    <a:bodyPr/>
                    <a:lstStyle/>
                    <a:p>
                      <a:r>
                        <a:rPr lang="en-US" sz="1400" b="1" dirty="0">
                          <a:latin typeface="Arial" panose="020B0604020202020204" pitchFamily="34" charset="0"/>
                          <a:cs typeface="Arial" panose="020B0604020202020204" pitchFamily="34" charset="0"/>
                        </a:rPr>
                        <a:t>Bryce </a:t>
                      </a:r>
                      <a:r>
                        <a:rPr lang="en-US" sz="1400" b="1" dirty="0" err="1">
                          <a:latin typeface="Arial" panose="020B0604020202020204" pitchFamily="34" charset="0"/>
                          <a:cs typeface="Arial" panose="020B0604020202020204" pitchFamily="34" charset="0"/>
                        </a:rPr>
                        <a:t>Schwerdtfeger</a:t>
                      </a:r>
                      <a:endParaRPr lang="en-US" sz="1400" b="1" dirty="0">
                        <a:latin typeface="Arial" panose="020B0604020202020204" pitchFamily="34" charset="0"/>
                        <a:cs typeface="Arial" panose="020B0604020202020204" pitchFamily="34" charset="0"/>
                      </a:endParaRPr>
                    </a:p>
                  </a:txBody>
                  <a:tcPr/>
                </a:tc>
                <a:tc>
                  <a:txBody>
                    <a:bodyPr/>
                    <a:lstStyle/>
                    <a:p>
                      <a:r>
                        <a:rPr lang="en-US" sz="1400" b="1" dirty="0">
                          <a:latin typeface="Arial" panose="020B0604020202020204" pitchFamily="34" charset="0"/>
                          <a:cs typeface="Arial" panose="020B0604020202020204" pitchFamily="34" charset="0"/>
                        </a:rPr>
                        <a:t>Goddard High School</a:t>
                      </a:r>
                    </a:p>
                  </a:txBody>
                  <a:tcPr/>
                </a:tc>
                <a:tc>
                  <a:txBody>
                    <a:bodyPr/>
                    <a:lstStyle/>
                    <a:p>
                      <a:r>
                        <a:rPr lang="en-US" sz="1400" b="1" dirty="0">
                          <a:latin typeface="Arial" panose="020B0604020202020204" pitchFamily="34" charset="0"/>
                          <a:cs typeface="Arial" panose="020B0604020202020204" pitchFamily="34" charset="0"/>
                        </a:rPr>
                        <a:t>Washburn University</a:t>
                      </a:r>
                    </a:p>
                  </a:txBody>
                  <a:tcPr/>
                </a:tc>
                <a:extLst>
                  <a:ext uri="{0D108BD9-81ED-4DB2-BD59-A6C34878D82A}">
                    <a16:rowId xmlns:a16="http://schemas.microsoft.com/office/drawing/2014/main" val="3721897288"/>
                  </a:ext>
                </a:extLst>
              </a:tr>
              <a:tr h="245632">
                <a:tc>
                  <a:txBody>
                    <a:bodyPr/>
                    <a:lstStyle/>
                    <a:p>
                      <a:r>
                        <a:rPr lang="en-US" sz="1400" b="1" dirty="0">
                          <a:latin typeface="Arial" panose="020B0604020202020204" pitchFamily="34" charset="0"/>
                          <a:cs typeface="Arial" panose="020B0604020202020204" pitchFamily="34" charset="0"/>
                        </a:rPr>
                        <a:t>Elizabeth Brozek</a:t>
                      </a:r>
                    </a:p>
                  </a:txBody>
                  <a:tcPr/>
                </a:tc>
                <a:tc>
                  <a:txBody>
                    <a:bodyPr/>
                    <a:lstStyle/>
                    <a:p>
                      <a:r>
                        <a:rPr lang="en-US" sz="1400" b="1" dirty="0">
                          <a:latin typeface="Arial" panose="020B0604020202020204" pitchFamily="34" charset="0"/>
                          <a:cs typeface="Arial" panose="020B0604020202020204" pitchFamily="34" charset="0"/>
                        </a:rPr>
                        <a:t>Wichita Heights High</a:t>
                      </a:r>
                    </a:p>
                  </a:txBody>
                  <a:tcPr/>
                </a:tc>
                <a:tc>
                  <a:txBody>
                    <a:bodyPr/>
                    <a:lstStyle/>
                    <a:p>
                      <a:r>
                        <a:rPr lang="en-US" sz="1400" b="1" dirty="0">
                          <a:latin typeface="Arial" panose="020B0604020202020204" pitchFamily="34" charset="0"/>
                          <a:cs typeface="Arial" panose="020B0604020202020204" pitchFamily="34" charset="0"/>
                        </a:rPr>
                        <a:t>Cowley County Community College</a:t>
                      </a:r>
                    </a:p>
                  </a:txBody>
                  <a:tcPr/>
                </a:tc>
                <a:extLst>
                  <a:ext uri="{0D108BD9-81ED-4DB2-BD59-A6C34878D82A}">
                    <a16:rowId xmlns:a16="http://schemas.microsoft.com/office/drawing/2014/main" val="1258951227"/>
                  </a:ext>
                </a:extLst>
              </a:tr>
            </a:tbl>
          </a:graphicData>
        </a:graphic>
      </p:graphicFrame>
    </p:spTree>
    <p:extLst>
      <p:ext uri="{BB962C8B-B14F-4D97-AF65-F5344CB8AC3E}">
        <p14:creationId xmlns:p14="http://schemas.microsoft.com/office/powerpoint/2010/main" val="92618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12</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2025-2026 collegiate recruiting cycle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13</a:t>
            </a:fld>
            <a:endParaRPr lang="en-US" dirty="0"/>
          </a:p>
        </p:txBody>
      </p:sp>
    </p:spTree>
    <p:extLst>
      <p:ext uri="{BB962C8B-B14F-4D97-AF65-F5344CB8AC3E}">
        <p14:creationId xmlns:p14="http://schemas.microsoft.com/office/powerpoint/2010/main" val="22009668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6CCD-57C4-AE17-D4E9-CA42A2BD3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1DEE5-B445-BF1B-F2B3-6B446925074C}"/>
              </a:ext>
            </a:extLst>
          </p:cNvPr>
          <p:cNvSpPr>
            <a:spLocks noGrp="1"/>
          </p:cNvSpPr>
          <p:nvPr>
            <p:ph type="title"/>
          </p:nvPr>
        </p:nvSpPr>
        <p:spPr/>
        <p:txBody>
          <a:bodyPr/>
          <a:lstStyle/>
          <a:p>
            <a:r>
              <a:rPr lang="en-US" dirty="0">
                <a:solidFill>
                  <a:schemeClr val="tx1"/>
                </a:solidFill>
                <a:latin typeface="Impact"/>
                <a:cs typeface="Impact"/>
              </a:rPr>
              <a:t>2025-2026 Recruiting Cycle</a:t>
            </a:r>
          </a:p>
        </p:txBody>
      </p:sp>
      <p:sp>
        <p:nvSpPr>
          <p:cNvPr id="3" name="Content Placeholder 2">
            <a:extLst>
              <a:ext uri="{FF2B5EF4-FFF2-40B4-BE49-F238E27FC236}">
                <a16:creationId xmlns:a16="http://schemas.microsoft.com/office/drawing/2014/main" id="{F1EB2686-4F64-B7B0-04E7-5221730CF321}"/>
              </a:ext>
            </a:extLst>
          </p:cNvPr>
          <p:cNvSpPr>
            <a:spLocks noGrp="1"/>
          </p:cNvSpPr>
          <p:nvPr>
            <p:ph idx="1"/>
          </p:nvPr>
        </p:nvSpPr>
        <p:spPr>
          <a:xfrm>
            <a:off x="176494" y="1222904"/>
            <a:ext cx="8003611" cy="5635095"/>
          </a:xfrm>
        </p:spPr>
        <p:txBody>
          <a:bodyPr>
            <a:normAutofit/>
          </a:bodyPr>
          <a:lstStyle/>
          <a:p>
            <a:pPr marL="411480" lvl="1" indent="0" fontAlgn="base">
              <a:buNone/>
            </a:pPr>
            <a:endParaRPr lang="en-US" sz="1800" b="0" i="0" u="none" strike="noStrike" dirty="0">
              <a:solidFill>
                <a:srgbClr val="48494A"/>
              </a:solidFill>
              <a:effectLst/>
            </a:endParaRPr>
          </a:p>
          <a:p>
            <a:pPr algn="l" fontAlgn="base"/>
            <a:r>
              <a:rPr lang="en-US" sz="2600" b="1" i="0" u="none" strike="noStrike" dirty="0">
                <a:solidFill>
                  <a:srgbClr val="48494A"/>
                </a:solidFill>
                <a:effectLst/>
              </a:rPr>
              <a:t>The Agreement Settlement –</a:t>
            </a:r>
          </a:p>
          <a:p>
            <a:pPr lvl="1" fontAlgn="base"/>
            <a:r>
              <a:rPr lang="en-US" sz="1900" dirty="0">
                <a:solidFill>
                  <a:srgbClr val="48494A"/>
                </a:solidFill>
              </a:rPr>
              <a:t>S</a:t>
            </a:r>
            <a:r>
              <a:rPr lang="en-US" sz="1900" b="0" i="0" u="none" strike="noStrike" dirty="0">
                <a:solidFill>
                  <a:srgbClr val="48494A"/>
                </a:solidFill>
                <a:effectLst/>
              </a:rPr>
              <a:t>ets new limits for the maximum roster size of every Division I NCAA-sponsored sport, reducing D-I opportunities by at least 4,739 if the settlement is approved.</a:t>
            </a:r>
          </a:p>
          <a:p>
            <a:pPr lvl="1" fontAlgn="base"/>
            <a:r>
              <a:rPr lang="en-US" sz="1900" b="0" i="0" u="none" strike="noStrike" dirty="0">
                <a:solidFill>
                  <a:srgbClr val="48494A"/>
                </a:solidFill>
                <a:effectLst/>
              </a:rPr>
              <a:t>Settlements remain </a:t>
            </a:r>
            <a:r>
              <a:rPr lang="en-US" sz="1900" dirty="0">
                <a:solidFill>
                  <a:srgbClr val="48494A"/>
                </a:solidFill>
              </a:rPr>
              <a:t>i</a:t>
            </a:r>
            <a:r>
              <a:rPr lang="en-US" sz="1900" b="0" i="0" u="none" strike="noStrike" dirty="0">
                <a:solidFill>
                  <a:srgbClr val="48494A"/>
                </a:solidFill>
                <a:effectLst/>
              </a:rPr>
              <a:t>n discussion</a:t>
            </a:r>
          </a:p>
          <a:p>
            <a:pPr lvl="1" fontAlgn="base"/>
            <a:r>
              <a:rPr lang="en-US" sz="1900" dirty="0">
                <a:solidFill>
                  <a:srgbClr val="48494A"/>
                </a:solidFill>
              </a:rPr>
              <a:t>Schools are reacting to proposed changes</a:t>
            </a:r>
          </a:p>
          <a:p>
            <a:pPr lvl="1" fontAlgn="base"/>
            <a:r>
              <a:rPr lang="en-US" sz="1900" b="1" i="0" u="none" strike="noStrike" dirty="0">
                <a:solidFill>
                  <a:srgbClr val="48494A"/>
                </a:solidFill>
                <a:effectLst/>
              </a:rPr>
              <a:t>Schools were allowed to keep Walk-on Athletes!</a:t>
            </a:r>
          </a:p>
          <a:p>
            <a:pPr lvl="1" fontAlgn="base"/>
            <a:endParaRPr lang="en-US" sz="1800" b="0" i="0" u="none" strike="noStrike" dirty="0">
              <a:solidFill>
                <a:srgbClr val="48494A"/>
              </a:solidFill>
              <a:effectLst/>
            </a:endParaRPr>
          </a:p>
          <a:p>
            <a:pPr algn="l" fontAlgn="base"/>
            <a:r>
              <a:rPr lang="en-US" sz="2600" b="1" dirty="0">
                <a:solidFill>
                  <a:srgbClr val="48494A"/>
                </a:solidFill>
              </a:rPr>
              <a:t>N</a:t>
            </a:r>
            <a:r>
              <a:rPr lang="en-US" sz="2600" b="1" i="0" u="none" strike="noStrike" dirty="0">
                <a:solidFill>
                  <a:srgbClr val="48494A"/>
                </a:solidFill>
                <a:effectLst/>
              </a:rPr>
              <a:t>ew maximum roster size for many sports </a:t>
            </a:r>
            <a:r>
              <a:rPr lang="en-US" sz="2600" b="1" dirty="0">
                <a:solidFill>
                  <a:srgbClr val="48494A"/>
                </a:solidFill>
              </a:rPr>
              <a:t>are</a:t>
            </a:r>
            <a:r>
              <a:rPr lang="en-US" sz="2600" b="1" i="0" u="none" strike="noStrike" dirty="0">
                <a:solidFill>
                  <a:srgbClr val="48494A"/>
                </a:solidFill>
                <a:effectLst/>
              </a:rPr>
              <a:t> smaller than the current average roster in those sports - </a:t>
            </a:r>
          </a:p>
          <a:p>
            <a:pPr lvl="1" fontAlgn="base"/>
            <a:r>
              <a:rPr lang="en-US" sz="1900" b="0" i="0" u="none" strike="noStrike" dirty="0">
                <a:solidFill>
                  <a:srgbClr val="48494A"/>
                </a:solidFill>
                <a:effectLst/>
              </a:rPr>
              <a:t>A handful of sports, including Track and Field would be disproportionately affected. </a:t>
            </a:r>
          </a:p>
          <a:p>
            <a:pPr lvl="1" fontAlgn="base"/>
            <a:r>
              <a:rPr lang="en-US" sz="1900" dirty="0">
                <a:solidFill>
                  <a:srgbClr val="48494A"/>
                </a:solidFill>
              </a:rPr>
              <a:t>R</a:t>
            </a:r>
            <a:r>
              <a:rPr lang="en-US" sz="1900" b="0" i="0" u="none" strike="noStrike" dirty="0">
                <a:solidFill>
                  <a:srgbClr val="48494A"/>
                </a:solidFill>
                <a:effectLst/>
              </a:rPr>
              <a:t>eductions already have forced many coaches to renege on verbal promises they made despite the pending uncertainty about roster sizes.</a:t>
            </a:r>
          </a:p>
          <a:p>
            <a:pPr marL="114300" indent="0">
              <a:buNone/>
            </a:pPr>
            <a:endParaRPr lang="en-US" sz="2300" dirty="0">
              <a:latin typeface="Arial"/>
              <a:cs typeface="Arial"/>
            </a:endParaRPr>
          </a:p>
          <a:p>
            <a:endParaRPr lang="en-US" dirty="0">
              <a:latin typeface="Arial"/>
              <a:cs typeface="Arial"/>
            </a:endParaRPr>
          </a:p>
          <a:p>
            <a:endParaRPr lang="en-US" dirty="0"/>
          </a:p>
        </p:txBody>
      </p:sp>
      <p:sp>
        <p:nvSpPr>
          <p:cNvPr id="4" name="Slide Number Placeholder 3">
            <a:extLst>
              <a:ext uri="{FF2B5EF4-FFF2-40B4-BE49-F238E27FC236}">
                <a16:creationId xmlns:a16="http://schemas.microsoft.com/office/drawing/2014/main" id="{913008BF-CD0A-CE22-0E72-5C1182FC06EC}"/>
              </a:ext>
            </a:extLst>
          </p:cNvPr>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5A9B2C74-8906-BDAF-72BA-CE3AE83624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210828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2025-2026 Recruiting Cycle</a:t>
            </a:r>
          </a:p>
        </p:txBody>
      </p:sp>
      <p:sp>
        <p:nvSpPr>
          <p:cNvPr id="3" name="Content Placeholder 2"/>
          <p:cNvSpPr>
            <a:spLocks noGrp="1"/>
          </p:cNvSpPr>
          <p:nvPr>
            <p:ph idx="1"/>
          </p:nvPr>
        </p:nvSpPr>
        <p:spPr>
          <a:xfrm>
            <a:off x="63572" y="1222904"/>
            <a:ext cx="8343825" cy="5635095"/>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cs typeface="Arial" panose="020B0604020202020204" pitchFamily="34" charset="0"/>
              </a:rPr>
              <a:t>Expected NCAA Changes for D1 Schools -</a:t>
            </a:r>
          </a:p>
          <a:p>
            <a:pPr lvl="1"/>
            <a:r>
              <a:rPr lang="en-US" sz="9600" dirty="0">
                <a:cs typeface="Arial" panose="020B0604020202020204" pitchFamily="34" charset="0"/>
              </a:rPr>
              <a:t>Elimination of </a:t>
            </a:r>
            <a:r>
              <a:rPr lang="en-US" sz="9600" dirty="0">
                <a:cs typeface="Arial" panose="020B0604020202020204" pitchFamily="34" charset="0"/>
                <a:hlinkClick r:id="rId2"/>
              </a:rPr>
              <a:t>National Letter of Intent </a:t>
            </a:r>
            <a:r>
              <a:rPr lang="en-US" sz="9600" dirty="0">
                <a:cs typeface="Arial" panose="020B0604020202020204" pitchFamily="34" charset="0"/>
              </a:rPr>
              <a:t>Program</a:t>
            </a:r>
          </a:p>
          <a:p>
            <a:pPr lvl="1"/>
            <a:r>
              <a:rPr lang="en-US" sz="9600" dirty="0">
                <a:cs typeface="Arial" panose="020B0604020202020204" pitchFamily="34" charset="0"/>
              </a:rPr>
              <a:t>Proposed roster size limitations w/increases in scholarship opportunities</a:t>
            </a:r>
          </a:p>
          <a:p>
            <a:pPr lvl="2"/>
            <a:r>
              <a:rPr lang="en-US" sz="9600" dirty="0">
                <a:cs typeface="Arial" panose="020B0604020202020204" pitchFamily="34" charset="0"/>
              </a:rPr>
              <a:t>Track &amp; Field will have 45 Roster and Scholarships</a:t>
            </a:r>
          </a:p>
          <a:p>
            <a:pPr lvl="3"/>
            <a:r>
              <a:rPr lang="en-US" sz="9400" dirty="0">
                <a:cs typeface="Arial" panose="020B0604020202020204" pitchFamily="34" charset="0"/>
              </a:rPr>
              <a:t>Previously 12.6 for Men and 18 for Women</a:t>
            </a:r>
          </a:p>
          <a:p>
            <a:pPr lvl="3"/>
            <a:r>
              <a:rPr lang="en-US" sz="9400" i="1" dirty="0">
                <a:cs typeface="Arial" panose="020B0604020202020204" pitchFamily="34" charset="0"/>
              </a:rPr>
              <a:t>Example D1 School - 63 Women/50 Men</a:t>
            </a:r>
          </a:p>
          <a:p>
            <a:pPr lvl="4"/>
            <a:r>
              <a:rPr lang="en-US" sz="9200" i="1" dirty="0">
                <a:cs typeface="Arial" panose="020B0604020202020204" pitchFamily="34" charset="0"/>
              </a:rPr>
              <a:t>Title IX governs Women’s Roster Size</a:t>
            </a:r>
          </a:p>
          <a:p>
            <a:pPr lvl="1"/>
            <a:r>
              <a:rPr lang="en-US" sz="9600" dirty="0">
                <a:cs typeface="Arial" panose="020B0604020202020204" pitchFamily="34" charset="0"/>
              </a:rPr>
              <a:t>Full implementation in 2024-2025 for 2025-26 year.</a:t>
            </a:r>
          </a:p>
          <a:p>
            <a:pPr lvl="1"/>
            <a:r>
              <a:rPr lang="en-US" sz="9600" dirty="0">
                <a:cs typeface="Arial" panose="020B0604020202020204" pitchFamily="34" charset="0"/>
              </a:rPr>
              <a:t>Athlete “movement”(Transfer Portal) –</a:t>
            </a:r>
          </a:p>
          <a:p>
            <a:pPr lvl="2"/>
            <a:r>
              <a:rPr lang="en-US" sz="9400" dirty="0">
                <a:cs typeface="Arial" panose="020B0604020202020204" pitchFamily="34" charset="0"/>
              </a:rPr>
              <a:t>beginning in December 2024</a:t>
            </a:r>
          </a:p>
          <a:p>
            <a:pPr lvl="2"/>
            <a:r>
              <a:rPr lang="en-US" sz="9400" dirty="0">
                <a:cs typeface="Arial" panose="020B0604020202020204" pitchFamily="34" charset="0"/>
              </a:rPr>
              <a:t>Additional in February/March 2025</a:t>
            </a:r>
          </a:p>
          <a:p>
            <a:pPr lvl="2"/>
            <a:r>
              <a:rPr lang="en-US" sz="9400" dirty="0">
                <a:cs typeface="Arial" panose="020B0604020202020204" pitchFamily="34" charset="0"/>
              </a:rPr>
              <a:t>Significant Transfers beginning May/June 2025</a:t>
            </a:r>
          </a:p>
          <a:p>
            <a:pPr lvl="2"/>
            <a:r>
              <a:rPr lang="en-US" sz="9400" dirty="0">
                <a:cs typeface="Arial" panose="020B0604020202020204" pitchFamily="34" charset="0"/>
              </a:rPr>
              <a:t>Roster Reductions and Finalization in Summer 2025</a:t>
            </a:r>
          </a:p>
          <a:p>
            <a:endParaRPr lang="en-US" sz="9600" dirty="0">
              <a:latin typeface="Arial" panose="020B0604020202020204" pitchFamily="34" charset="0"/>
              <a:cs typeface="Arial" panose="020B0604020202020204" pitchFamily="34" charset="0"/>
            </a:endParaRP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09865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0DA1-C06A-8C55-B38D-8C6343FAD9DB}"/>
              </a:ext>
            </a:extLst>
          </p:cNvPr>
          <p:cNvSpPr>
            <a:spLocks noGrp="1"/>
          </p:cNvSpPr>
          <p:nvPr>
            <p:ph type="title"/>
          </p:nvPr>
        </p:nvSpPr>
        <p:spPr/>
        <p:txBody>
          <a:bodyPr/>
          <a:lstStyle/>
          <a:p>
            <a:r>
              <a:rPr lang="en-US" dirty="0">
                <a:solidFill>
                  <a:schemeClr val="tx1"/>
                </a:solidFill>
                <a:latin typeface="Impact"/>
                <a:cs typeface="Impact"/>
              </a:rPr>
              <a:t>2025-2026 Recruiting Cycle</a:t>
            </a:r>
            <a:endParaRPr lang="en-US" dirty="0"/>
          </a:p>
        </p:txBody>
      </p:sp>
      <p:sp>
        <p:nvSpPr>
          <p:cNvPr id="3" name="Content Placeholder 2">
            <a:extLst>
              <a:ext uri="{FF2B5EF4-FFF2-40B4-BE49-F238E27FC236}">
                <a16:creationId xmlns:a16="http://schemas.microsoft.com/office/drawing/2014/main" id="{C0F25B7B-B66C-AD4E-A609-DE569F0AFF85}"/>
              </a:ext>
            </a:extLst>
          </p:cNvPr>
          <p:cNvSpPr>
            <a:spLocks noGrp="1"/>
          </p:cNvSpPr>
          <p:nvPr>
            <p:ph idx="1"/>
          </p:nvPr>
        </p:nvSpPr>
        <p:spPr>
          <a:xfrm>
            <a:off x="63573" y="1337332"/>
            <a:ext cx="8343824" cy="5520668"/>
          </a:xfrm>
        </p:spPr>
        <p:txBody>
          <a:bodyPr>
            <a:noAutofit/>
          </a:bodyPr>
          <a:lstStyle/>
          <a:p>
            <a:r>
              <a:rPr lang="en-US" sz="2400" dirty="0">
                <a:effectLst/>
              </a:rPr>
              <a:t>The “proposed” limits for track are 45 roster spots and 45 scholarships which</a:t>
            </a:r>
            <a:r>
              <a:rPr lang="en-US" sz="2400" dirty="0"/>
              <a:t> d</a:t>
            </a:r>
            <a:r>
              <a:rPr lang="en-US" sz="2400" dirty="0">
                <a:effectLst/>
              </a:rPr>
              <a:t>oesn’t mean schools will have that many - most will not. </a:t>
            </a:r>
            <a:br>
              <a:rPr lang="en-US" sz="2400" dirty="0">
                <a:effectLst/>
              </a:rPr>
            </a:br>
            <a:endParaRPr lang="en-US" sz="2400" dirty="0">
              <a:effectLst/>
            </a:endParaRPr>
          </a:p>
          <a:p>
            <a:r>
              <a:rPr lang="en-US" sz="2400" dirty="0">
                <a:effectLst/>
              </a:rPr>
              <a:t>D1 schools </a:t>
            </a:r>
            <a:r>
              <a:rPr lang="en-US" sz="2400" dirty="0"/>
              <a:t>will </a:t>
            </a:r>
            <a:r>
              <a:rPr lang="en-US" sz="2400" dirty="0">
                <a:effectLst/>
              </a:rPr>
              <a:t>presume that the "proposed" limits will be finalized and thus build their roster plans based upon that.</a:t>
            </a:r>
            <a:br>
              <a:rPr lang="en-US" sz="2400" dirty="0">
                <a:effectLst/>
              </a:rPr>
            </a:br>
            <a:endParaRPr lang="en-US" sz="2400" dirty="0">
              <a:effectLst/>
            </a:endParaRPr>
          </a:p>
          <a:p>
            <a:r>
              <a:rPr lang="en-US" sz="2400" dirty="0"/>
              <a:t>T</a:t>
            </a:r>
            <a:r>
              <a:rPr lang="en-US" sz="2400" dirty="0">
                <a:effectLst/>
              </a:rPr>
              <a:t>here isn’t a date where rosters must be set/finalized</a:t>
            </a:r>
          </a:p>
          <a:p>
            <a:pPr lvl="1"/>
            <a:r>
              <a:rPr lang="en-US" sz="2400" dirty="0"/>
              <a:t>Example D1 School – “</a:t>
            </a:r>
            <a:r>
              <a:rPr lang="en-US" sz="2400" dirty="0">
                <a:effectLst/>
              </a:rPr>
              <a:t>We assume we’ll have 45 women and less men because of title IX. We’ve always been about 10 more women.”</a:t>
            </a:r>
          </a:p>
          <a:p>
            <a:pPr lvl="2"/>
            <a:r>
              <a:rPr lang="en-US" sz="2400" i="1" dirty="0"/>
              <a:t>“W</a:t>
            </a:r>
            <a:r>
              <a:rPr lang="en-US" sz="2400" i="1" dirty="0">
                <a:effectLst/>
              </a:rPr>
              <a:t>e have 46 women coming back next year - obviously that means we’ll have to make cuts on both sides.”</a:t>
            </a:r>
          </a:p>
          <a:p>
            <a:pPr lvl="2"/>
            <a:endParaRPr lang="en-US" sz="2600" dirty="0"/>
          </a:p>
        </p:txBody>
      </p:sp>
      <p:sp>
        <p:nvSpPr>
          <p:cNvPr id="4" name="Slide Number Placeholder 3">
            <a:extLst>
              <a:ext uri="{FF2B5EF4-FFF2-40B4-BE49-F238E27FC236}">
                <a16:creationId xmlns:a16="http://schemas.microsoft.com/office/drawing/2014/main" id="{BC411825-B81F-1C9F-0B4B-47C9027F7C5D}"/>
              </a:ext>
            </a:extLst>
          </p:cNvPr>
          <p:cNvSpPr>
            <a:spLocks noGrp="1"/>
          </p:cNvSpPr>
          <p:nvPr>
            <p:ph type="sldNum" sz="quarter" idx="12"/>
          </p:nvPr>
        </p:nvSpPr>
        <p:spPr/>
        <p:txBody>
          <a:bodyPr/>
          <a:lstStyle/>
          <a:p>
            <a:fld id="{1D090886-B715-8945-98E5-4A2447DA0965}"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AA31CCF1-CBD7-A4D9-AE12-D270F38B6D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17144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274638"/>
            <a:ext cx="7620000" cy="1143000"/>
          </a:xfrm>
        </p:spPr>
        <p:txBody>
          <a:bodyPr/>
          <a:lstStyle/>
          <a:p>
            <a:r>
              <a:rPr lang="en-US" sz="4000" dirty="0">
                <a:solidFill>
                  <a:schemeClr val="tx1"/>
                </a:solidFill>
                <a:latin typeface="Impact"/>
                <a:cs typeface="Impact"/>
              </a:rPr>
              <a:t>What’s Maybe Going to Happen</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r>
              <a:rPr lang="en-US" sz="9600" dirty="0">
                <a:latin typeface="Arial" panose="020B0604020202020204" pitchFamily="34" charset="0"/>
                <a:cs typeface="Arial" panose="020B0604020202020204" pitchFamily="34" charset="0"/>
              </a:rPr>
              <a:t>D1 Schools</a:t>
            </a:r>
          </a:p>
          <a:p>
            <a:r>
              <a:rPr lang="en-US" sz="9600" dirty="0">
                <a:latin typeface="Arial" panose="020B0604020202020204" pitchFamily="34" charset="0"/>
                <a:cs typeface="Arial" panose="020B0604020202020204" pitchFamily="34" charset="0"/>
              </a:rPr>
              <a:t>Plan for 45 Member rosters</a:t>
            </a:r>
          </a:p>
          <a:p>
            <a:pPr lvl="1"/>
            <a:r>
              <a:rPr lang="en-US" sz="9400" dirty="0">
                <a:latin typeface="Arial" panose="020B0604020202020204" pitchFamily="34" charset="0"/>
                <a:cs typeface="Arial" panose="020B0604020202020204" pitchFamily="34" charset="0"/>
              </a:rPr>
              <a:t>WSU-50/KSU-31/KU-59/Nebraska-53/OU-40</a:t>
            </a:r>
          </a:p>
          <a:p>
            <a:r>
              <a:rPr lang="en-US" sz="9600" dirty="0">
                <a:latin typeface="Arial" panose="020B0604020202020204" pitchFamily="34" charset="0"/>
                <a:cs typeface="Arial" panose="020B0604020202020204" pitchFamily="34" charset="0"/>
              </a:rPr>
              <a:t>Rank their current rosters in preparation for cuts</a:t>
            </a:r>
          </a:p>
          <a:p>
            <a:r>
              <a:rPr lang="en-US" sz="9600" dirty="0">
                <a:latin typeface="Arial" panose="020B0604020202020204" pitchFamily="34" charset="0"/>
                <a:cs typeface="Arial" panose="020B0604020202020204" pitchFamily="34" charset="0"/>
              </a:rPr>
              <a:t>Sign “A-List” high school athletes</a:t>
            </a:r>
          </a:p>
          <a:p>
            <a:r>
              <a:rPr lang="en-US" sz="9600" dirty="0">
                <a:latin typeface="Arial" panose="020B0604020202020204" pitchFamily="34" charset="0"/>
                <a:cs typeface="Arial" panose="020B0604020202020204" pitchFamily="34" charset="0"/>
              </a:rPr>
              <a:t>Wait for Portal to sign other athletes</a:t>
            </a:r>
          </a:p>
          <a:p>
            <a:endParaRPr lang="en-US" sz="9600" dirty="0">
              <a:latin typeface="Arial" panose="020B0604020202020204" pitchFamily="34" charset="0"/>
              <a:cs typeface="Arial" panose="020B0604020202020204" pitchFamily="34" charset="0"/>
            </a:endParaRPr>
          </a:p>
          <a:p>
            <a:pPr marL="114300" indent="0">
              <a:buNone/>
            </a:pPr>
            <a:r>
              <a:rPr lang="en-US" sz="9600" dirty="0">
                <a:latin typeface="Arial"/>
                <a:cs typeface="Arial"/>
              </a:rPr>
              <a:t>D2 Schools -</a:t>
            </a:r>
          </a:p>
          <a:p>
            <a:r>
              <a:rPr lang="en-US" sz="9600" dirty="0">
                <a:latin typeface="Arial"/>
                <a:cs typeface="Arial"/>
              </a:rPr>
              <a:t>Sign “their A-List” high school athletes</a:t>
            </a:r>
          </a:p>
          <a:p>
            <a:r>
              <a:rPr lang="en-US" sz="9600" dirty="0">
                <a:latin typeface="Arial"/>
                <a:cs typeface="Arial"/>
              </a:rPr>
              <a:t>Wait…</a:t>
            </a:r>
          </a:p>
          <a:p>
            <a:endParaRPr lang="en-US" sz="9600" b="1" dirty="0">
              <a:latin typeface="Arial"/>
              <a:cs typeface="Arial"/>
            </a:endParaRPr>
          </a:p>
          <a:p>
            <a:pPr marL="114300" indent="0">
              <a:buNone/>
            </a:pPr>
            <a:r>
              <a:rPr lang="en-US" sz="9600" dirty="0">
                <a:latin typeface="Arial"/>
                <a:cs typeface="Arial"/>
              </a:rPr>
              <a:t>NAIA Schools –</a:t>
            </a:r>
          </a:p>
          <a:p>
            <a:r>
              <a:rPr lang="en-US" sz="9600" dirty="0">
                <a:latin typeface="Arial"/>
                <a:cs typeface="Arial"/>
              </a:rPr>
              <a:t>Sign “their A-List high school athletes</a:t>
            </a:r>
          </a:p>
          <a:p>
            <a:r>
              <a:rPr lang="en-US" sz="9600" dirty="0">
                <a:latin typeface="Arial"/>
                <a:cs typeface="Arial"/>
              </a:rPr>
              <a:t>Wait…</a:t>
            </a: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491033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6A5A-9461-D34E-6558-9C7738D90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623D2-902F-95B8-A613-ED347A11149B}"/>
              </a:ext>
            </a:extLst>
          </p:cNvPr>
          <p:cNvSpPr>
            <a:spLocks noGrp="1"/>
          </p:cNvSpPr>
          <p:nvPr>
            <p:ph type="title"/>
          </p:nvPr>
        </p:nvSpPr>
        <p:spPr/>
        <p:txBody>
          <a:bodyPr/>
          <a:lstStyle/>
          <a:p>
            <a:r>
              <a:rPr lang="en-US" dirty="0">
                <a:solidFill>
                  <a:schemeClr val="tx1"/>
                </a:solidFill>
                <a:latin typeface="Impact"/>
                <a:cs typeface="Impact"/>
              </a:rPr>
              <a:t>2025-2026 Recruiting Cycle</a:t>
            </a:r>
            <a:endParaRPr lang="en-US" dirty="0"/>
          </a:p>
        </p:txBody>
      </p:sp>
      <p:sp>
        <p:nvSpPr>
          <p:cNvPr id="3" name="Content Placeholder 2">
            <a:extLst>
              <a:ext uri="{FF2B5EF4-FFF2-40B4-BE49-F238E27FC236}">
                <a16:creationId xmlns:a16="http://schemas.microsoft.com/office/drawing/2014/main" id="{CE0A99DA-95E9-A523-B073-222A4679B7C6}"/>
              </a:ext>
            </a:extLst>
          </p:cNvPr>
          <p:cNvSpPr>
            <a:spLocks noGrp="1"/>
          </p:cNvSpPr>
          <p:nvPr>
            <p:ph idx="1"/>
          </p:nvPr>
        </p:nvSpPr>
        <p:spPr>
          <a:xfrm>
            <a:off x="457200" y="1337332"/>
            <a:ext cx="7620000" cy="5063468"/>
          </a:xfrm>
        </p:spPr>
        <p:txBody>
          <a:bodyPr>
            <a:normAutofit/>
          </a:bodyPr>
          <a:lstStyle/>
          <a:p>
            <a:pPr marL="114300" indent="0">
              <a:buNone/>
            </a:pPr>
            <a:r>
              <a:rPr lang="en-US" sz="2400" b="1" dirty="0">
                <a:effectLst/>
              </a:rPr>
              <a:t>Parity across College type is imminent -</a:t>
            </a:r>
          </a:p>
          <a:p>
            <a:r>
              <a:rPr lang="en-US" dirty="0">
                <a:effectLst/>
              </a:rPr>
              <a:t>Nearly every D1 school will have to reduce their rosters</a:t>
            </a:r>
          </a:p>
          <a:p>
            <a:pPr lvl="1"/>
            <a:r>
              <a:rPr lang="en-US" dirty="0"/>
              <a:t>Some athletes will leave voluntarily</a:t>
            </a:r>
          </a:p>
          <a:p>
            <a:pPr lvl="1"/>
            <a:r>
              <a:rPr lang="en-US" dirty="0">
                <a:effectLst/>
              </a:rPr>
              <a:t>Coaches will make roster reductions</a:t>
            </a:r>
          </a:p>
          <a:p>
            <a:r>
              <a:rPr lang="en-US" dirty="0">
                <a:effectLst/>
              </a:rPr>
              <a:t>There will be “trickle-across” amongst the Power 5 Conference Schools and certain other D1 schools.</a:t>
            </a:r>
          </a:p>
          <a:p>
            <a:r>
              <a:rPr lang="en-US" dirty="0"/>
              <a:t>There will be </a:t>
            </a:r>
            <a:r>
              <a:rPr lang="en-US" dirty="0">
                <a:effectLst/>
              </a:rPr>
              <a:t>trickle-down” from the Power 5 Conference Schools </a:t>
            </a:r>
            <a:r>
              <a:rPr lang="en-US" dirty="0"/>
              <a:t>to </a:t>
            </a:r>
            <a:r>
              <a:rPr lang="en-US" dirty="0">
                <a:effectLst/>
              </a:rPr>
              <a:t>certain other D1 schools to remaining D1 schools</a:t>
            </a:r>
          </a:p>
          <a:p>
            <a:r>
              <a:rPr lang="en-US" dirty="0"/>
              <a:t>Some D1 schools will significantly strengthen their rosters</a:t>
            </a:r>
          </a:p>
          <a:p>
            <a:r>
              <a:rPr lang="en-US" dirty="0">
                <a:effectLst/>
              </a:rPr>
              <a:t>D2 schools will become very strong</a:t>
            </a:r>
          </a:p>
          <a:p>
            <a:r>
              <a:rPr lang="en-US" dirty="0"/>
              <a:t>NAIA schools will strengthen</a:t>
            </a:r>
          </a:p>
          <a:p>
            <a:r>
              <a:rPr lang="en-US" dirty="0">
                <a:effectLst/>
              </a:rPr>
              <a:t>Junior Colleges will become significant development programs</a:t>
            </a:r>
          </a:p>
          <a:p>
            <a:endParaRPr lang="en-US" dirty="0"/>
          </a:p>
        </p:txBody>
      </p:sp>
      <p:sp>
        <p:nvSpPr>
          <p:cNvPr id="4" name="Slide Number Placeholder 3">
            <a:extLst>
              <a:ext uri="{FF2B5EF4-FFF2-40B4-BE49-F238E27FC236}">
                <a16:creationId xmlns:a16="http://schemas.microsoft.com/office/drawing/2014/main" id="{696E9A10-46A1-6337-4241-6B6FDDD59F0D}"/>
              </a:ext>
            </a:extLst>
          </p:cNvPr>
          <p:cNvSpPr>
            <a:spLocks noGrp="1"/>
          </p:cNvSpPr>
          <p:nvPr>
            <p:ph type="sldNum" sz="quarter" idx="12"/>
          </p:nvPr>
        </p:nvSpPr>
        <p:spPr/>
        <p:txBody>
          <a:bodyPr/>
          <a:lstStyle/>
          <a:p>
            <a:fld id="{1D090886-B715-8945-98E5-4A2447DA0965}" type="slidenum">
              <a:rPr lang="en-US" smtClean="0"/>
              <a:t>18</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C0BDAD26-145D-7B9D-955C-45BF00E6A81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61933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F44D4-79F7-FBBF-F27E-0BAF7F46EF45}"/>
              </a:ext>
            </a:extLst>
          </p:cNvPr>
          <p:cNvSpPr>
            <a:spLocks noGrp="1"/>
          </p:cNvSpPr>
          <p:nvPr>
            <p:ph type="title"/>
          </p:nvPr>
        </p:nvSpPr>
        <p:spPr/>
        <p:txBody>
          <a:bodyPr/>
          <a:lstStyle/>
          <a:p>
            <a:r>
              <a:rPr lang="en-US" dirty="0">
                <a:solidFill>
                  <a:schemeClr val="tx1"/>
                </a:solidFill>
                <a:latin typeface="Impact"/>
                <a:cs typeface="Impact"/>
              </a:rPr>
              <a:t>2025-2026 Recruiting Cycle</a:t>
            </a:r>
            <a:endParaRPr lang="en-US" dirty="0"/>
          </a:p>
        </p:txBody>
      </p:sp>
      <p:sp>
        <p:nvSpPr>
          <p:cNvPr id="3" name="Content Placeholder 2">
            <a:extLst>
              <a:ext uri="{FF2B5EF4-FFF2-40B4-BE49-F238E27FC236}">
                <a16:creationId xmlns:a16="http://schemas.microsoft.com/office/drawing/2014/main" id="{620C7BCA-BA67-28BF-D4D0-98400D7F355D}"/>
              </a:ext>
            </a:extLst>
          </p:cNvPr>
          <p:cNvSpPr>
            <a:spLocks noGrp="1"/>
          </p:cNvSpPr>
          <p:nvPr>
            <p:ph idx="1"/>
          </p:nvPr>
        </p:nvSpPr>
        <p:spPr/>
        <p:txBody>
          <a:bodyPr/>
          <a:lstStyle/>
          <a:p>
            <a:r>
              <a:rPr lang="en-US" sz="2800" dirty="0"/>
              <a:t>How High School Athletes are affected -</a:t>
            </a:r>
          </a:p>
          <a:p>
            <a:pPr lvl="1"/>
            <a:r>
              <a:rPr lang="en-US" sz="2400" dirty="0"/>
              <a:t>A+ Listers – </a:t>
            </a:r>
          </a:p>
          <a:p>
            <a:pPr lvl="2"/>
            <a:r>
              <a:rPr lang="en-US" sz="2200" dirty="0"/>
              <a:t>If currently unsigned look for the best option</a:t>
            </a:r>
          </a:p>
          <a:p>
            <a:pPr lvl="1"/>
            <a:r>
              <a:rPr lang="en-US" sz="2400" dirty="0"/>
              <a:t>A Listers –</a:t>
            </a:r>
          </a:p>
          <a:p>
            <a:pPr lvl="2"/>
            <a:r>
              <a:rPr lang="en-US" sz="2200" dirty="0"/>
              <a:t>If currently unsigned remain patient</a:t>
            </a:r>
          </a:p>
          <a:p>
            <a:pPr lvl="1"/>
            <a:r>
              <a:rPr lang="en-US" sz="2400" dirty="0"/>
              <a:t>B Listers –</a:t>
            </a:r>
          </a:p>
          <a:p>
            <a:pPr lvl="2"/>
            <a:r>
              <a:rPr lang="en-US" sz="2200" dirty="0"/>
              <a:t>Look at other options</a:t>
            </a:r>
          </a:p>
          <a:p>
            <a:pPr lvl="1"/>
            <a:r>
              <a:rPr lang="en-US" sz="2400" dirty="0"/>
              <a:t>Late Bloomers</a:t>
            </a:r>
          </a:p>
          <a:p>
            <a:pPr lvl="2"/>
            <a:r>
              <a:rPr lang="en-US" sz="2200" dirty="0"/>
              <a:t>If unsigned remain patient</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368401C4-2C50-F318-904A-DF249D5FA9D4}"/>
              </a:ext>
            </a:extLst>
          </p:cNvPr>
          <p:cNvSpPr>
            <a:spLocks noGrp="1"/>
          </p:cNvSpPr>
          <p:nvPr>
            <p:ph type="sldNum" sz="quarter" idx="12"/>
          </p:nvPr>
        </p:nvSpPr>
        <p:spPr/>
        <p:txBody>
          <a:bodyPr/>
          <a:lstStyle/>
          <a:p>
            <a:fld id="{1D090886-B715-8945-98E5-4A2447DA0965}"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063CB050-191B-BD3C-EA35-5ED7FE92AA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9417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A357-BD2F-01DE-7779-F3D6BD324E1B}"/>
              </a:ext>
            </a:extLst>
          </p:cNvPr>
          <p:cNvSpPr>
            <a:spLocks noGrp="1"/>
          </p:cNvSpPr>
          <p:nvPr>
            <p:ph type="title"/>
          </p:nvPr>
        </p:nvSpPr>
        <p:spPr/>
        <p:txBody>
          <a:bodyPr/>
          <a:lstStyle/>
          <a:p>
            <a:r>
              <a:rPr lang="en-US" dirty="0"/>
              <a:t>Added here 3/27/2025</a:t>
            </a:r>
          </a:p>
        </p:txBody>
      </p:sp>
      <p:sp>
        <p:nvSpPr>
          <p:cNvPr id="3" name="Content Placeholder 2">
            <a:extLst>
              <a:ext uri="{FF2B5EF4-FFF2-40B4-BE49-F238E27FC236}">
                <a16:creationId xmlns:a16="http://schemas.microsoft.com/office/drawing/2014/main" id="{52DB0EC3-F71F-888D-76EB-89717A712BB8}"/>
              </a:ext>
            </a:extLst>
          </p:cNvPr>
          <p:cNvSpPr>
            <a:spLocks noGrp="1"/>
          </p:cNvSpPr>
          <p:nvPr>
            <p:ph idx="1"/>
          </p:nvPr>
        </p:nvSpPr>
        <p:spPr/>
        <p:txBody>
          <a:bodyPr/>
          <a:lstStyle/>
          <a:p>
            <a:r>
              <a:rPr lang="en-US" b="0" i="0" u="none" strike="noStrike" dirty="0">
                <a:solidFill>
                  <a:srgbClr val="222222"/>
                </a:solidFill>
                <a:effectLst/>
                <a:latin typeface="Arial" panose="020B0604020202020204" pitchFamily="34" charset="0"/>
              </a:rPr>
              <a:t>View the number of cross country and track scholarships available by division level and see if you meet the women's track and field scholarship standards.</a:t>
            </a:r>
            <a:br>
              <a:rPr lang="en-US" dirty="0"/>
            </a:br>
            <a:br>
              <a:rPr lang="en-US" dirty="0"/>
            </a:br>
            <a:r>
              <a:rPr lang="en-US" b="0" i="0" u="none" strike="noStrike" dirty="0">
                <a:solidFill>
                  <a:srgbClr val="222222"/>
                </a:solidFill>
                <a:effectLst/>
                <a:latin typeface="Arial" panose="020B0604020202020204" pitchFamily="34" charset="0"/>
              </a:rPr>
              <a:t>Source: NCSA College Recruiting</a:t>
            </a:r>
            <a:br>
              <a:rPr lang="en-US" dirty="0"/>
            </a:br>
            <a:r>
              <a:rPr lang="en-US" b="0" i="0" dirty="0">
                <a:solidFill>
                  <a:srgbClr val="1155CC"/>
                </a:solidFill>
                <a:effectLst/>
                <a:latin typeface="Arial" panose="020B0604020202020204" pitchFamily="34" charset="0"/>
                <a:hlinkClick r:id="rId2"/>
              </a:rPr>
              <a:t>https://search.app/2gaQF1dEHdzJ7HyP9</a:t>
            </a:r>
            <a:br>
              <a:rPr lang="en-US" dirty="0"/>
            </a:br>
            <a:endParaRPr lang="en-US" dirty="0"/>
          </a:p>
        </p:txBody>
      </p:sp>
      <p:sp>
        <p:nvSpPr>
          <p:cNvPr id="4" name="Slide Number Placeholder 3">
            <a:extLst>
              <a:ext uri="{FF2B5EF4-FFF2-40B4-BE49-F238E27FC236}">
                <a16:creationId xmlns:a16="http://schemas.microsoft.com/office/drawing/2014/main" id="{CC229495-B493-EB32-F9D0-4B43C7576748}"/>
              </a:ext>
            </a:extLst>
          </p:cNvPr>
          <p:cNvSpPr>
            <a:spLocks noGrp="1"/>
          </p:cNvSpPr>
          <p:nvPr>
            <p:ph type="sldNum" sz="quarter" idx="12"/>
          </p:nvPr>
        </p:nvSpPr>
        <p:spPr/>
        <p:txBody>
          <a:bodyPr/>
          <a:lstStyle/>
          <a:p>
            <a:fld id="{1D090886-B715-8945-98E5-4A2447DA0965}" type="slidenum">
              <a:rPr lang="en-US" smtClean="0"/>
              <a:t>2</a:t>
            </a:fld>
            <a:endParaRPr lang="en-US" dirty="0"/>
          </a:p>
        </p:txBody>
      </p:sp>
    </p:spTree>
    <p:extLst>
      <p:ext uri="{BB962C8B-B14F-4D97-AF65-F5344CB8AC3E}">
        <p14:creationId xmlns:p14="http://schemas.microsoft.com/office/powerpoint/2010/main" val="420145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2025-2026 Recruiting Cycle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What this means –</a:t>
            </a:r>
          </a:p>
          <a:p>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D1 Offers should be respected and highly valued</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Probable limited opportunities at D1 Power 4 Conference Schools</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Probable limited opportunities at “next tier” D1 conference schools and other D1 Schools</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Best opportunities at D2 and NAIA Schools</a:t>
            </a:r>
          </a:p>
          <a:p>
            <a:pPr lvl="1"/>
            <a:endParaRPr lang="en-US" sz="9600" dirty="0">
              <a:latin typeface="Arial" panose="020B0604020202020204" pitchFamily="34" charset="0"/>
              <a:cs typeface="Arial" panose="020B0604020202020204" pitchFamily="34" charset="0"/>
            </a:endParaRPr>
          </a:p>
          <a:p>
            <a:pPr lvl="1"/>
            <a:r>
              <a:rPr lang="en-US" sz="9600" dirty="0">
                <a:latin typeface="Arial" panose="020B0604020202020204" pitchFamily="34" charset="0"/>
                <a:cs typeface="Arial" panose="020B0604020202020204" pitchFamily="34" charset="0"/>
              </a:rPr>
              <a:t>Junior College offers should be considered</a:t>
            </a:r>
          </a:p>
          <a:p>
            <a:pPr lvl="1"/>
            <a:endParaRPr lang="en-US" sz="9600" dirty="0">
              <a:latin typeface="Arial" panose="020B0604020202020204" pitchFamily="34" charset="0"/>
              <a:cs typeface="Arial" panose="020B0604020202020204" pitchFamily="34" charset="0"/>
            </a:endParaRPr>
          </a:p>
          <a:p>
            <a:endParaRPr lang="en-US" sz="9600" dirty="0">
              <a:latin typeface="Arial" panose="020B0604020202020204" pitchFamily="34" charset="0"/>
              <a:cs typeface="Arial" panose="020B0604020202020204" pitchFamily="34" charset="0"/>
            </a:endParaRP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167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274638"/>
            <a:ext cx="7620000" cy="1143000"/>
          </a:xfrm>
        </p:spPr>
        <p:txBody>
          <a:bodyPr/>
          <a:lstStyle/>
          <a:p>
            <a:r>
              <a:rPr lang="en-US" sz="4000" dirty="0">
                <a:solidFill>
                  <a:schemeClr val="tx1"/>
                </a:solidFill>
                <a:latin typeface="Impact"/>
                <a:cs typeface="Impact"/>
              </a:rPr>
              <a:t>Recommendations For Athletes</a:t>
            </a:r>
          </a:p>
        </p:txBody>
      </p:sp>
      <p:sp>
        <p:nvSpPr>
          <p:cNvPr id="3" name="Content Placeholder 2"/>
          <p:cNvSpPr>
            <a:spLocks noGrp="1"/>
          </p:cNvSpPr>
          <p:nvPr>
            <p:ph idx="1"/>
          </p:nvPr>
        </p:nvSpPr>
        <p:spPr>
          <a:xfrm>
            <a:off x="176494" y="1532065"/>
            <a:ext cx="8108862" cy="5165724"/>
          </a:xfrm>
        </p:spPr>
        <p:txBody>
          <a:bodyPr>
            <a:normAutofit fontScale="25000" lnSpcReduction="20000"/>
          </a:bodyPr>
          <a:lstStyle/>
          <a:p>
            <a:r>
              <a:rPr lang="en-US" sz="11200" dirty="0">
                <a:latin typeface="Arial" panose="020B0604020202020204" pitchFamily="34" charset="0"/>
                <a:cs typeface="Arial" panose="020B0604020202020204" pitchFamily="34" charset="0"/>
              </a:rPr>
              <a:t>Make School Connections NOW!</a:t>
            </a:r>
          </a:p>
          <a:p>
            <a:endParaRPr lang="en-US" sz="59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Be Open-Minded</a:t>
            </a:r>
          </a:p>
          <a:p>
            <a:endParaRPr lang="en-US" sz="59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Focus on Educational Goals</a:t>
            </a:r>
          </a:p>
          <a:p>
            <a:endParaRPr lang="en-US" sz="59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Be Patient</a:t>
            </a:r>
          </a:p>
          <a:p>
            <a:endParaRPr lang="en-US" sz="59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Stay positive</a:t>
            </a:r>
          </a:p>
          <a:p>
            <a:endParaRPr lang="en-US" sz="59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Consider D2, NAIA, and Junior Colleges</a:t>
            </a:r>
          </a:p>
          <a:p>
            <a:pPr marL="114300" indent="0">
              <a:buNone/>
            </a:pPr>
            <a:endParaRPr lang="en-US" sz="60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Be Flexible – You DO have options!</a:t>
            </a:r>
          </a:p>
          <a:p>
            <a:pPr marL="114300" indent="0">
              <a:buNone/>
            </a:pPr>
            <a:endParaRPr lang="en-US" sz="5900" dirty="0">
              <a:latin typeface="Arial" panose="020B0604020202020204" pitchFamily="34" charset="0"/>
              <a:cs typeface="Arial" panose="020B0604020202020204" pitchFamily="34" charset="0"/>
            </a:endParaRPr>
          </a:p>
          <a:p>
            <a:pPr marL="114300" indent="0">
              <a:buNone/>
            </a:pPr>
            <a:endParaRPr lang="en-US" sz="5900"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529887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CC79-84F3-DE3E-F43D-BDBFDF1B9C12}"/>
              </a:ext>
            </a:extLst>
          </p:cNvPr>
          <p:cNvSpPr>
            <a:spLocks noGrp="1"/>
          </p:cNvSpPr>
          <p:nvPr>
            <p:ph type="title"/>
          </p:nvPr>
        </p:nvSpPr>
        <p:spPr/>
        <p:txBody>
          <a:bodyPr/>
          <a:lstStyle/>
          <a:p>
            <a:r>
              <a:rPr lang="en-US" dirty="0">
                <a:latin typeface="Impact" panose="020B0806030902050204" pitchFamily="34" charset="0"/>
              </a:rPr>
              <a:t>NJCAA and NCAA Issues</a:t>
            </a:r>
          </a:p>
        </p:txBody>
      </p:sp>
      <p:sp>
        <p:nvSpPr>
          <p:cNvPr id="4" name="Slide Number Placeholder 3">
            <a:extLst>
              <a:ext uri="{FF2B5EF4-FFF2-40B4-BE49-F238E27FC236}">
                <a16:creationId xmlns:a16="http://schemas.microsoft.com/office/drawing/2014/main" id="{F4D59240-1D8A-396C-2D79-F9FCA3B5F306}"/>
              </a:ext>
            </a:extLst>
          </p:cNvPr>
          <p:cNvSpPr>
            <a:spLocks noGrp="1"/>
          </p:cNvSpPr>
          <p:nvPr>
            <p:ph type="sldNum" sz="quarter" idx="12"/>
          </p:nvPr>
        </p:nvSpPr>
        <p:spPr/>
        <p:txBody>
          <a:bodyPr/>
          <a:lstStyle/>
          <a:p>
            <a:fld id="{1D090886-B715-8945-98E5-4A2447DA0965}" type="slidenum">
              <a:rPr lang="en-US" smtClean="0"/>
              <a:t>22</a:t>
            </a:fld>
            <a:endParaRPr lang="en-US" dirty="0"/>
          </a:p>
        </p:txBody>
      </p:sp>
      <p:pic>
        <p:nvPicPr>
          <p:cNvPr id="9" name="Content Placeholder 8" descr="A screenshot of a blue screen&#10;&#10;Description automatically generated">
            <a:extLst>
              <a:ext uri="{FF2B5EF4-FFF2-40B4-BE49-F238E27FC236}">
                <a16:creationId xmlns:a16="http://schemas.microsoft.com/office/drawing/2014/main" id="{0C830827-E2F7-97BE-7A43-CECD43580990}"/>
              </a:ext>
            </a:extLst>
          </p:cNvPr>
          <p:cNvPicPr>
            <a:picLocks noGrp="1" noChangeAspect="1"/>
          </p:cNvPicPr>
          <p:nvPr>
            <p:ph idx="1"/>
          </p:nvPr>
        </p:nvPicPr>
        <p:blipFill>
          <a:blip r:embed="rId2"/>
          <a:stretch>
            <a:fillRect/>
          </a:stretch>
        </p:blipFill>
        <p:spPr>
          <a:xfrm>
            <a:off x="1616927" y="1505415"/>
            <a:ext cx="5281229" cy="5008489"/>
          </a:xfrm>
        </p:spPr>
      </p:pic>
    </p:spTree>
    <p:extLst>
      <p:ext uri="{BB962C8B-B14F-4D97-AF65-F5344CB8AC3E}">
        <p14:creationId xmlns:p14="http://schemas.microsoft.com/office/powerpoint/2010/main" val="37677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DB83-7BDE-DED6-AB7A-EB498FFED682}"/>
              </a:ext>
            </a:extLst>
          </p:cNvPr>
          <p:cNvSpPr>
            <a:spLocks noGrp="1"/>
          </p:cNvSpPr>
          <p:nvPr>
            <p:ph type="title"/>
          </p:nvPr>
        </p:nvSpPr>
        <p:spPr/>
        <p:txBody>
          <a:bodyPr/>
          <a:lstStyle/>
          <a:p>
            <a:r>
              <a:rPr lang="en-US" dirty="0">
                <a:latin typeface="Impact" panose="020B0806030902050204" pitchFamily="34" charset="0"/>
              </a:rPr>
              <a:t>Decision Making Process</a:t>
            </a:r>
          </a:p>
        </p:txBody>
      </p:sp>
      <p:sp>
        <p:nvSpPr>
          <p:cNvPr id="3" name="Slide Number Placeholder 2">
            <a:extLst>
              <a:ext uri="{FF2B5EF4-FFF2-40B4-BE49-F238E27FC236}">
                <a16:creationId xmlns:a16="http://schemas.microsoft.com/office/drawing/2014/main" id="{D1949E77-C0EF-E138-DE30-BD9D1CA0976C}"/>
              </a:ext>
            </a:extLst>
          </p:cNvPr>
          <p:cNvSpPr>
            <a:spLocks noGrp="1"/>
          </p:cNvSpPr>
          <p:nvPr>
            <p:ph type="sldNum" sz="quarter" idx="12"/>
          </p:nvPr>
        </p:nvSpPr>
        <p:spPr/>
        <p:txBody>
          <a:bodyPr/>
          <a:lstStyle/>
          <a:p>
            <a:fld id="{1D090886-B715-8945-98E5-4A2447DA0965}" type="slidenum">
              <a:rPr lang="en-US" smtClean="0"/>
              <a:t>23</a:t>
            </a:fld>
            <a:endParaRPr lang="en-US" dirty="0"/>
          </a:p>
        </p:txBody>
      </p:sp>
      <p:sp>
        <p:nvSpPr>
          <p:cNvPr id="5" name="TextBox 4">
            <a:extLst>
              <a:ext uri="{FF2B5EF4-FFF2-40B4-BE49-F238E27FC236}">
                <a16:creationId xmlns:a16="http://schemas.microsoft.com/office/drawing/2014/main" id="{B63D49BC-654F-D0E7-D1BB-5BCE2C122062}"/>
              </a:ext>
            </a:extLst>
          </p:cNvPr>
          <p:cNvSpPr txBox="1"/>
          <p:nvPr/>
        </p:nvSpPr>
        <p:spPr>
          <a:xfrm>
            <a:off x="3152077" y="2762728"/>
            <a:ext cx="2230244" cy="369332"/>
          </a:xfrm>
          <a:prstGeom prst="rect">
            <a:avLst/>
          </a:prstGeom>
          <a:noFill/>
        </p:spPr>
        <p:txBody>
          <a:bodyPr wrap="square" rtlCol="0">
            <a:spAutoFit/>
          </a:bodyPr>
          <a:lstStyle/>
          <a:p>
            <a:r>
              <a:rPr lang="en-US" dirty="0"/>
              <a:t>University Preference</a:t>
            </a:r>
          </a:p>
        </p:txBody>
      </p:sp>
      <p:sp>
        <p:nvSpPr>
          <p:cNvPr id="6" name="Down Arrow Callout 5">
            <a:extLst>
              <a:ext uri="{FF2B5EF4-FFF2-40B4-BE49-F238E27FC236}">
                <a16:creationId xmlns:a16="http://schemas.microsoft.com/office/drawing/2014/main" id="{C768CFD0-B2BC-5524-4422-0190E5BF2090}"/>
              </a:ext>
            </a:extLst>
          </p:cNvPr>
          <p:cNvSpPr/>
          <p:nvPr/>
        </p:nvSpPr>
        <p:spPr>
          <a:xfrm>
            <a:off x="849351" y="1817649"/>
            <a:ext cx="6835697" cy="914400"/>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Callout 6">
            <a:extLst>
              <a:ext uri="{FF2B5EF4-FFF2-40B4-BE49-F238E27FC236}">
                <a16:creationId xmlns:a16="http://schemas.microsoft.com/office/drawing/2014/main" id="{9AB11BD1-59CF-2C62-BD25-5CD8D5EE381C}"/>
              </a:ext>
            </a:extLst>
          </p:cNvPr>
          <p:cNvSpPr/>
          <p:nvPr/>
        </p:nvSpPr>
        <p:spPr>
          <a:xfrm>
            <a:off x="871653" y="3429000"/>
            <a:ext cx="6835697" cy="914400"/>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739AC7-443A-292C-2EE6-DFE18AB95C40}"/>
              </a:ext>
            </a:extLst>
          </p:cNvPr>
          <p:cNvSpPr txBox="1"/>
          <p:nvPr/>
        </p:nvSpPr>
        <p:spPr>
          <a:xfrm>
            <a:off x="2869580" y="4374079"/>
            <a:ext cx="2995962" cy="369332"/>
          </a:xfrm>
          <a:prstGeom prst="rect">
            <a:avLst/>
          </a:prstGeom>
          <a:noFill/>
        </p:spPr>
        <p:txBody>
          <a:bodyPr wrap="square" rtlCol="0">
            <a:spAutoFit/>
          </a:bodyPr>
          <a:lstStyle/>
          <a:p>
            <a:r>
              <a:rPr lang="en-US" dirty="0"/>
              <a:t>Major Educational Preference</a:t>
            </a:r>
          </a:p>
        </p:txBody>
      </p:sp>
      <p:sp>
        <p:nvSpPr>
          <p:cNvPr id="9" name="Down Arrow Callout 8">
            <a:extLst>
              <a:ext uri="{FF2B5EF4-FFF2-40B4-BE49-F238E27FC236}">
                <a16:creationId xmlns:a16="http://schemas.microsoft.com/office/drawing/2014/main" id="{E92A1001-746A-D107-51E5-D4DDED2A46D1}"/>
              </a:ext>
            </a:extLst>
          </p:cNvPr>
          <p:cNvSpPr/>
          <p:nvPr/>
        </p:nvSpPr>
        <p:spPr>
          <a:xfrm>
            <a:off x="860501" y="5124624"/>
            <a:ext cx="6835697" cy="914400"/>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464017-D058-E192-2918-5222910A3AC9}"/>
              </a:ext>
            </a:extLst>
          </p:cNvPr>
          <p:cNvSpPr txBox="1"/>
          <p:nvPr/>
        </p:nvSpPr>
        <p:spPr>
          <a:xfrm>
            <a:off x="2869580" y="6035722"/>
            <a:ext cx="3036850" cy="369332"/>
          </a:xfrm>
          <a:prstGeom prst="rect">
            <a:avLst/>
          </a:prstGeom>
          <a:noFill/>
        </p:spPr>
        <p:txBody>
          <a:bodyPr wrap="square" rtlCol="0">
            <a:spAutoFit/>
          </a:bodyPr>
          <a:lstStyle/>
          <a:p>
            <a:r>
              <a:rPr lang="en-US" dirty="0"/>
              <a:t>Athletics Preference and Goals</a:t>
            </a:r>
          </a:p>
        </p:txBody>
      </p:sp>
    </p:spTree>
    <p:extLst>
      <p:ext uri="{BB962C8B-B14F-4D97-AF65-F5344CB8AC3E}">
        <p14:creationId xmlns:p14="http://schemas.microsoft.com/office/powerpoint/2010/main" val="915309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24</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258699"/>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25</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4031" y="1201758"/>
            <a:ext cx="3048000" cy="1143000"/>
          </a:xfrm>
        </p:spPr>
        <p:txBody>
          <a:bodyPr/>
          <a:lstStyle/>
          <a:p>
            <a:r>
              <a:rPr lang="en-US" dirty="0">
                <a:solidFill>
                  <a:schemeClr val="tx1"/>
                </a:solidFill>
                <a:latin typeface="Impact"/>
                <a:cs typeface="Impact"/>
              </a:rPr>
              <a:t>… and Last</a:t>
            </a:r>
          </a:p>
        </p:txBody>
      </p:sp>
      <p:sp>
        <p:nvSpPr>
          <p:cNvPr id="3" name="Content Placeholder 2"/>
          <p:cNvSpPr>
            <a:spLocks noGrp="1"/>
          </p:cNvSpPr>
          <p:nvPr>
            <p:ph sz="half" idx="1"/>
          </p:nvPr>
        </p:nvSpPr>
        <p:spPr>
          <a:xfrm>
            <a:off x="5185266" y="2145791"/>
            <a:ext cx="3048000" cy="4169665"/>
          </a:xfrm>
        </p:spPr>
        <p:txBody>
          <a:bodyPr>
            <a:normAutofit fontScale="25000" lnSpcReduction="20000"/>
          </a:bodyPr>
          <a:lstStyle/>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endParaRPr lang="en-US" sz="5100" dirty="0">
              <a:latin typeface="Arial"/>
              <a:cs typeface="Arial"/>
            </a:endParaRPr>
          </a:p>
          <a:p>
            <a:pPr marL="114300" indent="0" algn="ctr">
              <a:buNone/>
            </a:pPr>
            <a:r>
              <a:rPr lang="en-US" sz="11200" dirty="0">
                <a:latin typeface="Arial"/>
                <a:cs typeface="Arial"/>
              </a:rPr>
              <a:t>Becoming a Collegiate Student Athlete is a Special Opportunity and a Privilege.</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pic>
        <p:nvPicPr>
          <p:cNvPr id="9" name="Content Placeholder 8">
            <a:extLst>
              <a:ext uri="{FF2B5EF4-FFF2-40B4-BE49-F238E27FC236}">
                <a16:creationId xmlns:a16="http://schemas.microsoft.com/office/drawing/2014/main" id="{1C6B5399-E9FB-890A-B15D-DBCE0AF8202D}"/>
              </a:ext>
            </a:extLst>
          </p:cNvPr>
          <p:cNvPicPr>
            <a:picLocks noGrp="1" noChangeAspect="1"/>
          </p:cNvPicPr>
          <p:nvPr>
            <p:ph sz="half" idx="2"/>
          </p:nvPr>
        </p:nvPicPr>
        <p:blipFill>
          <a:blip r:embed="rId2"/>
          <a:stretch>
            <a:fillRect/>
          </a:stretch>
        </p:blipFill>
        <p:spPr>
          <a:xfrm>
            <a:off x="301134" y="274638"/>
            <a:ext cx="4884132" cy="6308724"/>
          </a:xfrm>
        </p:spPr>
      </p:pic>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047933" y="79734"/>
            <a:ext cx="1185333" cy="1062694"/>
          </a:xfrm>
          <a:prstGeom prst="rect">
            <a:avLst/>
          </a:prstGeom>
          <a:noFill/>
          <a:ln>
            <a:noFill/>
          </a:ln>
        </p:spPr>
      </p:pic>
    </p:spTree>
    <p:extLst>
      <p:ext uri="{BB962C8B-B14F-4D97-AF65-F5344CB8AC3E}">
        <p14:creationId xmlns:p14="http://schemas.microsoft.com/office/powerpoint/2010/main" val="1426301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580361" y="4969174"/>
            <a:ext cx="2921873" cy="1658981"/>
          </a:xfrm>
          <a:prstGeom prst="rect">
            <a:avLst/>
          </a:prstGeom>
          <a:effectLst>
            <a:softEdge rad="57589"/>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a:xfrm>
            <a:off x="457200" y="3639501"/>
            <a:ext cx="7620000" cy="1744029"/>
          </a:xfrm>
        </p:spPr>
        <p:txBody>
          <a:bodyPr/>
          <a:lstStyle/>
          <a:p>
            <a:pPr marL="114300" indent="0">
              <a:buNone/>
            </a:pPr>
            <a:endParaRPr lang="en-US" sz="2800" dirty="0">
              <a:hlinkClick r:id="rId2"/>
            </a:endParaRPr>
          </a:p>
          <a:p>
            <a:r>
              <a:rPr lang="en-US" sz="2800" dirty="0">
                <a:hlinkClick r:id="rId2"/>
              </a:rPr>
              <a:t>CollegeEligibilityRequirementsperKSHSAA</a:t>
            </a:r>
            <a:endParaRPr lang="en-US" sz="280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29</a:t>
            </a:fld>
            <a:endParaRPr lang="en-US" dirty="0"/>
          </a:p>
        </p:txBody>
      </p:sp>
      <p:pic>
        <p:nvPicPr>
          <p:cNvPr id="6" name="Picture 5" descr="A person running in a field&#10;&#10;Description automatically generated">
            <a:extLst>
              <a:ext uri="{FF2B5EF4-FFF2-40B4-BE49-F238E27FC236}">
                <a16:creationId xmlns:a16="http://schemas.microsoft.com/office/drawing/2014/main" id="{AE831782-A651-6705-384D-3B55174623DF}"/>
              </a:ext>
            </a:extLst>
          </p:cNvPr>
          <p:cNvPicPr>
            <a:picLocks noChangeAspect="1"/>
          </p:cNvPicPr>
          <p:nvPr/>
        </p:nvPicPr>
        <p:blipFill>
          <a:blip r:embed="rId3"/>
          <a:stretch>
            <a:fillRect/>
          </a:stretch>
        </p:blipFill>
        <p:spPr>
          <a:xfrm>
            <a:off x="381000" y="1555804"/>
            <a:ext cx="7772400" cy="1945531"/>
          </a:xfrm>
          <a:prstGeom prst="rect">
            <a:avLst/>
          </a:prstGeom>
        </p:spPr>
      </p:pic>
    </p:spTree>
    <p:extLst>
      <p:ext uri="{BB962C8B-B14F-4D97-AF65-F5344CB8AC3E}">
        <p14:creationId xmlns:p14="http://schemas.microsoft.com/office/powerpoint/2010/main" val="786341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883168" y="2255860"/>
            <a:ext cx="6135687" cy="600028"/>
          </a:xfrm>
        </p:spPr>
        <p:txBody>
          <a:bodyPr>
            <a:normAutofit/>
          </a:bodyPr>
          <a:lstStyle/>
          <a:p>
            <a:r>
              <a:rPr lang="en-US" sz="2800" dirty="0"/>
              <a:t>Mission</a:t>
            </a:r>
          </a:p>
        </p:txBody>
      </p:sp>
      <p:sp>
        <p:nvSpPr>
          <p:cNvPr id="5" name="Rectangle 4"/>
          <p:cNvSpPr/>
          <p:nvPr/>
        </p:nvSpPr>
        <p:spPr>
          <a:xfrm>
            <a:off x="883168" y="2695701"/>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Friends University Track &amp; Field, and Wichita area Track and Field club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spTree>
    <p:extLst>
      <p:ext uri="{BB962C8B-B14F-4D97-AF65-F5344CB8AC3E}">
        <p14:creationId xmlns:p14="http://schemas.microsoft.com/office/powerpoint/2010/main" val="155621766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a:t>
            </a:r>
          </a:p>
          <a:p>
            <a:pPr lvl="2"/>
            <a:r>
              <a:rPr lang="en-US" sz="7000" dirty="0">
                <a:latin typeface="Arial"/>
                <a:cs typeface="Arial"/>
              </a:rPr>
              <a:t>Social Sciences</a:t>
            </a:r>
          </a:p>
          <a:p>
            <a:pPr lvl="2"/>
            <a:r>
              <a:rPr lang="en-US" sz="7000" dirty="0">
                <a:latin typeface="Arial"/>
                <a:cs typeface="Arial"/>
              </a:rPr>
              <a:t>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4800" dirty="0">
              <a:latin typeface="Arial"/>
              <a:cs typeface="Arial"/>
            </a:endParaRPr>
          </a:p>
          <a:p>
            <a:r>
              <a:rPr lang="en-US" sz="9600" dirty="0">
                <a:latin typeface="Arial"/>
                <a:cs typeface="Arial"/>
              </a:rPr>
              <a:t>Standardized Test Score - 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Scholarships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45 </a:t>
            </a:r>
            <a:r>
              <a:rPr lang="en-US" sz="8600" strike="sngStrike" dirty="0">
                <a:latin typeface="Arial" panose="020B0604020202020204" pitchFamily="34" charset="0"/>
                <a:cs typeface="Arial" panose="020B0604020202020204" pitchFamily="34" charset="0"/>
              </a:rPr>
              <a:t>12.6</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45 </a:t>
            </a:r>
            <a:r>
              <a:rPr lang="en-US" sz="8600" strike="sngStrike" dirty="0">
                <a:latin typeface="Arial" panose="020B0604020202020204" pitchFamily="34" charset="0"/>
                <a:cs typeface="Arial" panose="020B0604020202020204" pitchFamily="34" charset="0"/>
              </a:rPr>
              <a:t>18</a:t>
            </a:r>
            <a:r>
              <a:rPr lang="en-US" sz="8600" dirty="0">
                <a:latin typeface="Arial" panose="020B0604020202020204" pitchFamily="34" charset="0"/>
                <a:cs typeface="Arial" panose="020B0604020202020204" pitchFamily="34" charset="0"/>
              </a:rPr>
              <a:t>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i="1" dirty="0">
                <a:highlight>
                  <a:srgbClr val="FFFF00"/>
                </a:highlight>
                <a:latin typeface="Arial"/>
                <a:cs typeface="Arial"/>
              </a:rPr>
              <a:t>Training in their sport/event</a:t>
            </a:r>
          </a:p>
          <a:p>
            <a:pPr lvl="1"/>
            <a:r>
              <a:rPr lang="en-US" sz="9600" i="1" dirty="0">
                <a:highlight>
                  <a:srgbClr val="FFFF00"/>
                </a:highlight>
                <a:latin typeface="Arial"/>
                <a:cs typeface="Arial"/>
              </a:rPr>
              <a:t>Access to Trainers</a:t>
            </a:r>
          </a:p>
          <a:p>
            <a:pPr lvl="1"/>
            <a:r>
              <a:rPr lang="en-US" sz="9600" i="1" dirty="0">
                <a:highlight>
                  <a:srgbClr val="FFFF00"/>
                </a:highlight>
                <a:latin typeface="Arial"/>
                <a:cs typeface="Arial"/>
              </a:rPr>
              <a:t>Weight and Physical Development Training</a:t>
            </a:r>
          </a:p>
          <a:p>
            <a:pPr lvl="1"/>
            <a:r>
              <a:rPr lang="en-US" sz="9600" i="1" dirty="0">
                <a:highlight>
                  <a:srgbClr val="FFFF00"/>
                </a:highlight>
                <a:latin typeface="Arial"/>
                <a:cs typeface="Arial"/>
              </a:rPr>
              <a:t>Study Hall and Tutoring and Academic Advising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115685" y="3520757"/>
            <a:ext cx="8303030" cy="769441"/>
          </a:xfrm>
          <a:prstGeom prst="rect">
            <a:avLst/>
          </a:prstGeom>
          <a:solidFill>
            <a:schemeClr val="accent1"/>
          </a:solidFill>
          <a:effectLst>
            <a:softEdge rad="106255"/>
          </a:effectLst>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Alternative Money…</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Alston Educational Funds</a:t>
            </a:r>
          </a:p>
          <a:p>
            <a:pPr lvl="1"/>
            <a:r>
              <a:rPr lang="en-US" sz="8800" dirty="0">
                <a:latin typeface="Arial" panose="020B0604020202020204" pitchFamily="34" charset="0"/>
                <a:cs typeface="Arial" panose="020B0604020202020204" pitchFamily="34" charset="0"/>
              </a:rPr>
              <a:t>Up to $5980 annually</a:t>
            </a:r>
          </a:p>
          <a:p>
            <a:pPr lvl="2"/>
            <a:r>
              <a:rPr lang="en-US" sz="8800" dirty="0">
                <a:solidFill>
                  <a:srgbClr val="202124"/>
                </a:solidFill>
                <a:latin typeface="arial" panose="020B0604020202020204" pitchFamily="34" charset="0"/>
              </a:rPr>
              <a:t>A</a:t>
            </a:r>
            <a:r>
              <a:rPr lang="en-US" sz="8800" b="0" i="0" u="none" strike="noStrike" dirty="0">
                <a:solidFill>
                  <a:srgbClr val="202124"/>
                </a:solidFill>
                <a:effectLst/>
                <a:latin typeface="arial" panose="020B0604020202020204" pitchFamily="34" charset="0"/>
              </a:rPr>
              <a:t>cademic bonuses </a:t>
            </a:r>
            <a:r>
              <a:rPr lang="en-US" sz="8800" dirty="0">
                <a:solidFill>
                  <a:srgbClr val="202124"/>
                </a:solidFill>
                <a:latin typeface="arial" panose="020B0604020202020204" pitchFamily="34" charset="0"/>
              </a:rPr>
              <a:t>that are “</a:t>
            </a:r>
            <a:r>
              <a:rPr lang="en-US" sz="8800" b="0" i="0" u="none" strike="noStrike" dirty="0">
                <a:solidFill>
                  <a:srgbClr val="202124"/>
                </a:solidFill>
                <a:effectLst/>
                <a:latin typeface="arial" panose="020B0604020202020204" pitchFamily="34" charset="0"/>
              </a:rPr>
              <a:t>rewards” for meeting academic performance goals in an amount equivalent to athletic achievement bonuses.</a:t>
            </a:r>
            <a:endParaRPr lang="en-US" sz="8800" dirty="0">
              <a:latin typeface="Arial" panose="020B0604020202020204" pitchFamily="34" charset="0"/>
              <a:cs typeface="Arial" panose="020B0604020202020204" pitchFamily="34" charset="0"/>
            </a:endParaRPr>
          </a:p>
          <a:p>
            <a:pPr marL="411480" lvl="1" indent="0">
              <a:buNone/>
            </a:pPr>
            <a:endParaRPr lang="en-US" sz="84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N(ame) I(mage) L(ikeness)….</a:t>
            </a:r>
          </a:p>
          <a:p>
            <a:pPr lvl="1"/>
            <a:r>
              <a:rPr lang="en-US" sz="8800" dirty="0">
                <a:latin typeface="Arial" panose="020B0604020202020204" pitchFamily="34" charset="0"/>
                <a:cs typeface="Arial" panose="020B0604020202020204" pitchFamily="34" charset="0"/>
              </a:rPr>
              <a:t>Collectives…</a:t>
            </a:r>
          </a:p>
          <a:p>
            <a:pPr lvl="2"/>
            <a:r>
              <a:rPr lang="en-US" sz="8800" dirty="0">
                <a:latin typeface="Arial" panose="020B0604020202020204" pitchFamily="34" charset="0"/>
                <a:cs typeface="Arial" panose="020B0604020202020204" pitchFamily="34" charset="0"/>
              </a:rPr>
              <a:t>Typically Non-Profit Organizations that facilitate programs</a:t>
            </a:r>
          </a:p>
          <a:p>
            <a:pPr lvl="2"/>
            <a:endParaRPr lang="en-US" sz="8200" dirty="0">
              <a:latin typeface="Arial" panose="020B0604020202020204" pitchFamily="34" charset="0"/>
              <a:cs typeface="Arial" panose="020B0604020202020204" pitchFamily="34" charset="0"/>
            </a:endParaRPr>
          </a:p>
          <a:p>
            <a:pPr lvl="1"/>
            <a:r>
              <a:rPr lang="en-US" sz="8400" dirty="0">
                <a:latin typeface="Arial" panose="020B0604020202020204" pitchFamily="34" charset="0"/>
                <a:cs typeface="Arial" panose="020B0604020202020204" pitchFamily="34" charset="0"/>
              </a:rPr>
              <a:t>University Sponsored…</a:t>
            </a:r>
          </a:p>
          <a:p>
            <a:pPr lvl="2"/>
            <a:r>
              <a:rPr lang="en-US" sz="8800" dirty="0">
                <a:latin typeface="Arial" panose="020B0604020202020204" pitchFamily="34" charset="0"/>
                <a:cs typeface="Arial" panose="020B0604020202020204" pitchFamily="34" charset="0"/>
              </a:rPr>
              <a:t>“Available” through a school’s Athletic Department</a:t>
            </a:r>
          </a:p>
          <a:p>
            <a:pPr lvl="2"/>
            <a:r>
              <a:rPr lang="en-US" sz="8800" dirty="0">
                <a:latin typeface="Arial" panose="020B0604020202020204" pitchFamily="34" charset="0"/>
                <a:cs typeface="Arial" panose="020B0604020202020204" pitchFamily="34" charset="0"/>
              </a:rPr>
              <a:t>Not all universities have them</a:t>
            </a:r>
          </a:p>
          <a:p>
            <a:pPr lvl="2"/>
            <a:r>
              <a:rPr lang="en-US" sz="8800" dirty="0">
                <a:latin typeface="Arial" panose="020B0604020202020204" pitchFamily="34" charset="0"/>
                <a:cs typeface="Arial" panose="020B0604020202020204" pitchFamily="34" charset="0"/>
              </a:rPr>
              <a:t>Opendorse is an example</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15489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b="1"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b="1"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Involvement in school and community activities</a:t>
            </a:r>
          </a:p>
          <a:p>
            <a:pPr marL="114300" indent="0" algn="ctr">
              <a:buNone/>
            </a:pPr>
            <a:endParaRPr lang="en-US" sz="11200" dirty="0">
              <a:latin typeface="Arial"/>
              <a:cs typeface="Arial"/>
            </a:endParaRPr>
          </a:p>
          <a:p>
            <a:pPr marL="114300" indent="0" algn="ctr">
              <a:buNone/>
            </a:pPr>
            <a:r>
              <a:rPr lang="en-US" sz="11200" b="1"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88527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pPr marL="114300" indent="0">
              <a:buNone/>
            </a:pPr>
            <a:endParaRPr lang="en-US" sz="9800" dirty="0">
              <a:latin typeface="Arial"/>
              <a:cs typeface="Arial"/>
            </a:endParaRPr>
          </a:p>
          <a:p>
            <a:pPr lvl="1"/>
            <a:r>
              <a:rPr lang="en-US" sz="9600" dirty="0">
                <a:latin typeface="Arial"/>
                <a:cs typeface="Arial"/>
              </a:rPr>
              <a:t>NCAA D1 National Championship Meet Standards are considerably tougher to meet.</a:t>
            </a:r>
          </a:p>
          <a:p>
            <a:pPr lvl="1"/>
            <a:endParaRPr lang="en-US" sz="9600" dirty="0">
              <a:latin typeface="Arial"/>
              <a:cs typeface="Arial"/>
            </a:endParaRPr>
          </a:p>
          <a:p>
            <a:pPr lvl="1"/>
            <a:r>
              <a:rPr lang="en-US" sz="9600" dirty="0">
                <a:latin typeface="Arial"/>
                <a:cs typeface="Arial"/>
              </a:rPr>
              <a:t>Check </a:t>
            </a:r>
            <a:r>
              <a:rPr lang="en-US" sz="9600" dirty="0">
                <a:latin typeface="Arial"/>
                <a:cs typeface="Arial"/>
                <a:hlinkClick r:id="rId4"/>
              </a:rPr>
              <a:t>https://www.tfrrs.org</a:t>
            </a:r>
            <a:endParaRPr lang="en-US" sz="9600" dirty="0">
              <a:latin typeface="Arial"/>
              <a:cs typeface="Arial"/>
            </a:endParaRPr>
          </a:p>
          <a:p>
            <a:pPr lvl="2"/>
            <a:r>
              <a:rPr lang="en-US" sz="9400" dirty="0">
                <a:latin typeface="Arial"/>
                <a:cs typeface="Arial"/>
              </a:rPr>
              <a:t>Current Results for Indoor and Outdoor T&amp;F</a:t>
            </a: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948267"/>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tretch>
            <a:fillRect/>
          </a:stretch>
        </p:blipFill>
        <p:spPr>
          <a:xfrm>
            <a:off x="1535368" y="1072530"/>
            <a:ext cx="5299364" cy="5970367"/>
          </a:xfrm>
          <a:prstGeom prst="rect">
            <a:avLst/>
          </a:prstGeom>
        </p:spPr>
      </p:pic>
    </p:spTree>
    <p:extLst>
      <p:ext uri="{BB962C8B-B14F-4D97-AF65-F5344CB8AC3E}">
        <p14:creationId xmlns:p14="http://schemas.microsoft.com/office/powerpoint/2010/main" val="249548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3" name="Content Placeholder 2"/>
          <p:cNvSpPr>
            <a:spLocks noGrp="1"/>
          </p:cNvSpPr>
          <p:nvPr>
            <p:ph idx="1"/>
          </p:nvPr>
        </p:nvSpPr>
        <p:spPr>
          <a:xfrm>
            <a:off x="176494" y="1332641"/>
            <a:ext cx="8003611" cy="5365147"/>
          </a:xfrm>
        </p:spPr>
        <p:txBody>
          <a:bodyPr>
            <a:normAutofit fontScale="62500" lnSpcReduction="20000"/>
          </a:bodyPr>
          <a:lstStyle/>
          <a:p>
            <a:endParaRPr lang="en-US" sz="98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A3727B-5C2E-B6E0-37C3-4B349CE72495}"/>
              </a:ext>
            </a:extLst>
          </p:cNvPr>
          <p:cNvPicPr>
            <a:picLocks noChangeAspect="1"/>
          </p:cNvPicPr>
          <p:nvPr/>
        </p:nvPicPr>
        <p:blipFill>
          <a:blip r:embed="rId3"/>
          <a:srcRect/>
          <a:stretch/>
        </p:blipFill>
        <p:spPr>
          <a:xfrm>
            <a:off x="963894" y="1222906"/>
            <a:ext cx="6570537" cy="5555084"/>
          </a:xfrm>
          <a:prstGeom prst="rect">
            <a:avLst/>
          </a:prstGeom>
        </p:spPr>
      </p:pic>
    </p:spTree>
    <p:extLst>
      <p:ext uri="{BB962C8B-B14F-4D97-AF65-F5344CB8AC3E}">
        <p14:creationId xmlns:p14="http://schemas.microsoft.com/office/powerpoint/2010/main" val="2275166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25000" lnSpcReduction="20000"/>
          </a:bodyPr>
          <a:lstStyle/>
          <a:p>
            <a:r>
              <a:rPr lang="en-US" sz="8600" dirty="0">
                <a:latin typeface="Arial"/>
                <a:cs typeface="Arial"/>
              </a:rPr>
              <a:t>Strong connections to: </a:t>
            </a:r>
          </a:p>
          <a:p>
            <a:pPr lvl="1"/>
            <a:r>
              <a:rPr lang="en-US" sz="8400" dirty="0">
                <a:latin typeface="Arial"/>
                <a:cs typeface="Arial"/>
              </a:rPr>
              <a:t>Wichita State University, Friends University, Washburn University, Ottawa University, Emporia State University, Hutchinson Community College, Graceland University, US Army-West Point Military Academy, Towson University, High Point University, University of Nebraska,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Sample Standard Marks ..</a:t>
            </a: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8" name="Picture 7" descr="A logo of an eagle&#10;&#10;Description automatically generated">
            <a:extLst>
              <a:ext uri="{FF2B5EF4-FFF2-40B4-BE49-F238E27FC236}">
                <a16:creationId xmlns:a16="http://schemas.microsoft.com/office/drawing/2014/main" id="{549F1090-D98F-DC9F-3D3C-6673295842E5}"/>
              </a:ext>
            </a:extLst>
          </p:cNvPr>
          <p:cNvPicPr>
            <a:picLocks noChangeAspect="1"/>
          </p:cNvPicPr>
          <p:nvPr/>
        </p:nvPicPr>
        <p:blipFill>
          <a:blip r:embed="rId3"/>
          <a:stretch>
            <a:fillRect/>
          </a:stretch>
        </p:blipFill>
        <p:spPr>
          <a:xfrm>
            <a:off x="550682" y="1222905"/>
            <a:ext cx="1208897" cy="1045733"/>
          </a:xfrm>
          <a:prstGeom prst="rect">
            <a:avLst/>
          </a:prstGeom>
        </p:spPr>
      </p:pic>
      <p:pic>
        <p:nvPicPr>
          <p:cNvPr id="10" name="Picture 9" descr="A close-up of a logo&#10;&#10;Description automatically generated">
            <a:extLst>
              <a:ext uri="{FF2B5EF4-FFF2-40B4-BE49-F238E27FC236}">
                <a16:creationId xmlns:a16="http://schemas.microsoft.com/office/drawing/2014/main" id="{95E858A5-3664-78A7-69F3-A6E989BF3413}"/>
              </a:ext>
            </a:extLst>
          </p:cNvPr>
          <p:cNvPicPr>
            <a:picLocks noChangeAspect="1"/>
          </p:cNvPicPr>
          <p:nvPr/>
        </p:nvPicPr>
        <p:blipFill>
          <a:blip r:embed="rId4"/>
          <a:stretch>
            <a:fillRect/>
          </a:stretch>
        </p:blipFill>
        <p:spPr>
          <a:xfrm>
            <a:off x="550682" y="2222404"/>
            <a:ext cx="2146219" cy="614238"/>
          </a:xfrm>
          <a:prstGeom prst="rect">
            <a:avLst/>
          </a:prstGeom>
        </p:spPr>
      </p:pic>
      <p:pic>
        <p:nvPicPr>
          <p:cNvPr id="12" name="Picture 11" descr="A screenshot of a application&#10;&#10;Description automatically generated">
            <a:extLst>
              <a:ext uri="{FF2B5EF4-FFF2-40B4-BE49-F238E27FC236}">
                <a16:creationId xmlns:a16="http://schemas.microsoft.com/office/drawing/2014/main" id="{F4D8264C-6ADD-B338-0EAA-E2C96B40A0BA}"/>
              </a:ext>
            </a:extLst>
          </p:cNvPr>
          <p:cNvPicPr>
            <a:picLocks noChangeAspect="1"/>
          </p:cNvPicPr>
          <p:nvPr/>
        </p:nvPicPr>
        <p:blipFill>
          <a:blip r:embed="rId5"/>
          <a:stretch>
            <a:fillRect/>
          </a:stretch>
        </p:blipFill>
        <p:spPr>
          <a:xfrm>
            <a:off x="3312058" y="1248948"/>
            <a:ext cx="4176762" cy="5573324"/>
          </a:xfrm>
          <a:prstGeom prst="rect">
            <a:avLst/>
          </a:prstGeom>
        </p:spPr>
      </p:pic>
    </p:spTree>
    <p:extLst>
      <p:ext uri="{BB962C8B-B14F-4D97-AF65-F5344CB8AC3E}">
        <p14:creationId xmlns:p14="http://schemas.microsoft.com/office/powerpoint/2010/main" val="9563959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222904"/>
            <a:ext cx="8121228" cy="5635095"/>
          </a:xfrm>
        </p:spPr>
        <p:txBody>
          <a:bodyPr>
            <a:normAutofit fontScale="92500" lnSpcReduction="2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Eligibility Center</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 - Women</a:t>
            </a:r>
            <a:br>
              <a:rPr lang="en-US" sz="2400" b="1" dirty="0">
                <a:latin typeface="Arial"/>
                <a:cs typeface="Arial"/>
              </a:rPr>
            </a:br>
            <a:r>
              <a:rPr lang="en-US" sz="2400" b="1" dirty="0">
                <a:latin typeface="Arial"/>
                <a:cs typeface="Arial"/>
                <a:hlinkClick r:id="rId3"/>
              </a:rPr>
              <a:t>Wichita State T&amp;F Questionnaire - Men</a:t>
            </a:r>
            <a:endParaRPr lang="en-US" sz="2400" b="1" dirty="0">
              <a:highlight>
                <a:srgbClr val="FFFF00"/>
              </a:highlight>
              <a:latin typeface="Arial"/>
              <a:cs typeface="Arial"/>
            </a:endParaRPr>
          </a:p>
          <a:p>
            <a:endParaRPr lang="en-US" sz="1400" dirty="0">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 - Resume</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endParaRPr lang="en-US" sz="1400" dirty="0">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41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5"/>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r>
              <a:rPr lang="en-US" sz="2400" dirty="0">
                <a:latin typeface="Arial" panose="020B0604020202020204" pitchFamily="34" charset="0"/>
                <a:cs typeface="Arial" panose="020B0604020202020204" pitchFamily="34" charset="0"/>
              </a:rPr>
              <a:t>Take Care of Your Business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42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6F27-7356-EA6E-94EC-C2A0B709D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627F1-7FBB-7C75-626C-ABBBF6E1920E}"/>
              </a:ext>
            </a:extLst>
          </p:cNvPr>
          <p:cNvSpPr>
            <a:spLocks noGrp="1"/>
          </p:cNvSpPr>
          <p:nvPr>
            <p:ph type="title"/>
          </p:nvPr>
        </p:nvSpPr>
        <p:spPr/>
        <p:txBody>
          <a:bodyPr/>
          <a:lstStyle/>
          <a:p>
            <a:r>
              <a:rPr lang="en-US" dirty="0">
                <a:solidFill>
                  <a:schemeClr val="tx1"/>
                </a:solidFill>
                <a:latin typeface="Impact"/>
                <a:cs typeface="Impact"/>
              </a:rPr>
              <a:t>… and do this…</a:t>
            </a:r>
          </a:p>
        </p:txBody>
      </p:sp>
      <p:sp>
        <p:nvSpPr>
          <p:cNvPr id="3" name="Content Placeholder 2">
            <a:extLst>
              <a:ext uri="{FF2B5EF4-FFF2-40B4-BE49-F238E27FC236}">
                <a16:creationId xmlns:a16="http://schemas.microsoft.com/office/drawing/2014/main" id="{E4C96553-B863-F8D9-93F1-C56123FEF13D}"/>
              </a:ext>
            </a:extLst>
          </p:cNvPr>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hlinkClick r:id="rId2"/>
              </a:rPr>
              <a:t>www.trackr.run</a:t>
            </a:r>
            <a:endParaRPr lang="en-US" sz="240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a:extLst>
              <a:ext uri="{FF2B5EF4-FFF2-40B4-BE49-F238E27FC236}">
                <a16:creationId xmlns:a16="http://schemas.microsoft.com/office/drawing/2014/main" id="{A89004DD-1C96-0F22-E872-0BC2181617CB}"/>
              </a:ext>
            </a:extLst>
          </p:cNvPr>
          <p:cNvSpPr>
            <a:spLocks noGrp="1"/>
          </p:cNvSpPr>
          <p:nvPr>
            <p:ph type="sldNum" sz="quarter" idx="12"/>
          </p:nvPr>
        </p:nvSpPr>
        <p:spPr/>
        <p:txBody>
          <a:bodyPr/>
          <a:lstStyle/>
          <a:p>
            <a:fld id="{34452F5A-1E19-4F47-A5DD-CF3E6D8BC662}" type="slidenum">
              <a:rPr lang="en-US" smtClean="0"/>
              <a:t>43</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28E5B3DA-AF02-C9C8-F956-D917E0A84F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60592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44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AAAA-3849-A6C1-6FF3-0CF1A2DD8245}"/>
              </a:ext>
            </a:extLst>
          </p:cNvPr>
          <p:cNvSpPr>
            <a:spLocks noGrp="1"/>
          </p:cNvSpPr>
          <p:nvPr>
            <p:ph type="title"/>
          </p:nvPr>
        </p:nvSpPr>
        <p:spPr/>
        <p:txBody>
          <a:bodyPr/>
          <a:lstStyle/>
          <a:p>
            <a:r>
              <a:rPr lang="en-US" dirty="0">
                <a:latin typeface="Impact" panose="020B0806030902050204" pitchFamily="34" charset="0"/>
              </a:rPr>
              <a:t>FAFSA</a:t>
            </a:r>
          </a:p>
        </p:txBody>
      </p:sp>
      <p:sp>
        <p:nvSpPr>
          <p:cNvPr id="3" name="Content Placeholder 2">
            <a:extLst>
              <a:ext uri="{FF2B5EF4-FFF2-40B4-BE49-F238E27FC236}">
                <a16:creationId xmlns:a16="http://schemas.microsoft.com/office/drawing/2014/main" id="{B23E1DF4-9D4F-B0A5-D298-E2A406E4BEAC}"/>
              </a:ext>
            </a:extLst>
          </p:cNvPr>
          <p:cNvSpPr>
            <a:spLocks noGrp="1"/>
          </p:cNvSpPr>
          <p:nvPr>
            <p:ph idx="1"/>
          </p:nvPr>
        </p:nvSpPr>
        <p:spPr/>
        <p:txBody>
          <a:bodyPr/>
          <a:lstStyle/>
          <a:p>
            <a:r>
              <a:rPr lang="en-US" sz="2800" b="1" dirty="0"/>
              <a:t>F</a:t>
            </a:r>
            <a:r>
              <a:rPr lang="en-US" sz="2800" dirty="0"/>
              <a:t>ree </a:t>
            </a:r>
            <a:r>
              <a:rPr lang="en-US" sz="2800" b="1" dirty="0"/>
              <a:t>A</a:t>
            </a:r>
            <a:r>
              <a:rPr lang="en-US" sz="2800" dirty="0"/>
              <a:t>pplication for </a:t>
            </a:r>
            <a:r>
              <a:rPr lang="en-US" sz="2800" b="1" dirty="0"/>
              <a:t>F</a:t>
            </a:r>
            <a:r>
              <a:rPr lang="en-US" sz="2800" dirty="0"/>
              <a:t>ederal </a:t>
            </a:r>
            <a:r>
              <a:rPr lang="en-US" sz="2800" b="1" dirty="0"/>
              <a:t>S</a:t>
            </a:r>
            <a:r>
              <a:rPr lang="en-US" sz="2800" dirty="0"/>
              <a:t>tudent </a:t>
            </a:r>
            <a:r>
              <a:rPr lang="en-US" sz="2800" b="1" dirty="0"/>
              <a:t>A</a:t>
            </a:r>
            <a:r>
              <a:rPr lang="en-US" sz="2800" dirty="0"/>
              <a:t>id</a:t>
            </a:r>
          </a:p>
          <a:p>
            <a:r>
              <a:rPr lang="en-US" sz="2800" dirty="0"/>
              <a:t>New Forms for 2024</a:t>
            </a:r>
          </a:p>
          <a:p>
            <a:pPr lvl="1"/>
            <a:r>
              <a:rPr lang="en-US" sz="2800" dirty="0">
                <a:hlinkClick r:id="rId2"/>
              </a:rPr>
              <a:t>Complete FAFSA Information</a:t>
            </a:r>
            <a:endParaRPr lang="en-US" sz="2800" dirty="0"/>
          </a:p>
          <a:p>
            <a:pPr marL="411480" lvl="1" indent="0">
              <a:buNone/>
            </a:pPr>
            <a:endParaRPr lang="en-US" sz="2800" dirty="0"/>
          </a:p>
          <a:p>
            <a:pPr lvl="1"/>
            <a:r>
              <a:rPr lang="en-US" sz="2800" dirty="0">
                <a:hlinkClick r:id="rId3"/>
              </a:rPr>
              <a:t>Instructional Video for 2024-2025</a:t>
            </a:r>
            <a:endParaRPr lang="en-US" sz="2800" dirty="0"/>
          </a:p>
          <a:p>
            <a:pPr marL="411480" lvl="1" indent="0">
              <a:buNone/>
            </a:pPr>
            <a:endParaRPr lang="en-US" sz="2800" dirty="0"/>
          </a:p>
          <a:p>
            <a:pPr lvl="1"/>
            <a:r>
              <a:rPr lang="en-US" sz="2800" dirty="0">
                <a:hlinkClick r:id="rId4"/>
              </a:rPr>
              <a:t>The Hill Article about FAFSA</a:t>
            </a:r>
            <a:endParaRPr lang="en-US" sz="2800" dirty="0"/>
          </a:p>
          <a:p>
            <a:pPr lvl="1"/>
            <a:endParaRPr lang="en-US" sz="2800" dirty="0"/>
          </a:p>
          <a:p>
            <a:pPr lvl="1"/>
            <a:endParaRPr lang="en-US" sz="2800" dirty="0"/>
          </a:p>
          <a:p>
            <a:pPr lvl="1"/>
            <a:endParaRPr lang="en-US" dirty="0"/>
          </a:p>
        </p:txBody>
      </p:sp>
      <p:sp>
        <p:nvSpPr>
          <p:cNvPr id="4" name="Slide Number Placeholder 3">
            <a:extLst>
              <a:ext uri="{FF2B5EF4-FFF2-40B4-BE49-F238E27FC236}">
                <a16:creationId xmlns:a16="http://schemas.microsoft.com/office/drawing/2014/main" id="{EC0720FB-4568-E9DE-7C70-B1C15A45C12F}"/>
              </a:ext>
            </a:extLst>
          </p:cNvPr>
          <p:cNvSpPr>
            <a:spLocks noGrp="1"/>
          </p:cNvSpPr>
          <p:nvPr>
            <p:ph type="sldNum" sz="quarter" idx="12"/>
          </p:nvPr>
        </p:nvSpPr>
        <p:spPr/>
        <p:txBody>
          <a:bodyPr/>
          <a:lstStyle/>
          <a:p>
            <a:fld id="{1D090886-B715-8945-98E5-4A2447DA0965}" type="slidenum">
              <a:rPr lang="en-US" smtClean="0"/>
              <a:t>45</a:t>
            </a:fld>
            <a:endParaRPr lang="en-US" dirty="0"/>
          </a:p>
        </p:txBody>
      </p:sp>
    </p:spTree>
    <p:extLst>
      <p:ext uri="{BB962C8B-B14F-4D97-AF65-F5344CB8AC3E}">
        <p14:creationId xmlns:p14="http://schemas.microsoft.com/office/powerpoint/2010/main" val="100518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Scheduling College Visits</a:t>
            </a:r>
          </a:p>
        </p:txBody>
      </p:sp>
      <p:sp>
        <p:nvSpPr>
          <p:cNvPr id="3" name="Content Placeholder 2"/>
          <p:cNvSpPr>
            <a:spLocks noGrp="1"/>
          </p:cNvSpPr>
          <p:nvPr>
            <p:ph idx="1"/>
          </p:nvPr>
        </p:nvSpPr>
        <p:spPr>
          <a:xfrm>
            <a:off x="284205" y="1417638"/>
            <a:ext cx="8123192" cy="5272656"/>
          </a:xfrm>
        </p:spPr>
        <p:txBody>
          <a:bodyPr>
            <a:normAutofit fontScale="92500" lnSpcReduction="20000"/>
          </a:bodyPr>
          <a:lstStyle/>
          <a:p>
            <a:r>
              <a:rPr lang="en-US" sz="2600" dirty="0">
                <a:latin typeface="Arial" panose="020B0604020202020204" pitchFamily="34" charset="0"/>
                <a:cs typeface="Arial" panose="020B0604020202020204" pitchFamily="34" charset="0"/>
              </a:rPr>
              <a:t>Informal Visits -</a:t>
            </a:r>
          </a:p>
          <a:p>
            <a:pPr lvl="1"/>
            <a:r>
              <a:rPr lang="en-US" sz="2600" dirty="0">
                <a:latin typeface="Arial" panose="020B0604020202020204" pitchFamily="34" charset="0"/>
                <a:cs typeface="Arial" panose="020B0604020202020204" pitchFamily="34" charset="0"/>
              </a:rPr>
              <a:t>You can take as many as you want</a:t>
            </a:r>
          </a:p>
          <a:p>
            <a:pPr lvl="1"/>
            <a:r>
              <a:rPr lang="en-US" sz="2600" dirty="0">
                <a:latin typeface="Arial" panose="020B0604020202020204" pitchFamily="34" charset="0"/>
                <a:cs typeface="Arial" panose="020B0604020202020204" pitchFamily="34" charset="0"/>
              </a:rPr>
              <a:t>Contact the Admissions Department</a:t>
            </a:r>
          </a:p>
          <a:p>
            <a:pPr lvl="1"/>
            <a:r>
              <a:rPr lang="en-US" sz="2600" dirty="0">
                <a:latin typeface="Arial" panose="020B0604020202020204" pitchFamily="34" charset="0"/>
                <a:cs typeface="Arial" panose="020B0604020202020204" pitchFamily="34" charset="0"/>
              </a:rPr>
              <a:t>Feel free to email Coaches to let them know</a:t>
            </a:r>
          </a:p>
          <a:p>
            <a:pPr lvl="1"/>
            <a:r>
              <a:rPr lang="en-US" sz="2600" dirty="0">
                <a:latin typeface="Arial" panose="020B0604020202020204" pitchFamily="34" charset="0"/>
                <a:cs typeface="Arial" panose="020B0604020202020204" pitchFamily="34" charset="0"/>
              </a:rPr>
              <a:t>Try to observe a practice</a:t>
            </a:r>
          </a:p>
          <a:p>
            <a:pPr marL="411480" lvl="1" indent="0">
              <a:buNone/>
            </a:pPr>
            <a:endParaRPr lang="en-US" sz="2600" dirty="0">
              <a:latin typeface="Arial" panose="020B0604020202020204" pitchFamily="34" charset="0"/>
              <a:cs typeface="Arial" panose="020B0604020202020204" pitchFamily="34" charset="0"/>
            </a:endParaRPr>
          </a:p>
          <a:p>
            <a:pPr marL="350838" lvl="1" indent="-227013"/>
            <a:r>
              <a:rPr lang="en-US" sz="2600" dirty="0">
                <a:latin typeface="Arial" panose="020B0604020202020204" pitchFamily="34" charset="0"/>
                <a:cs typeface="Arial" panose="020B0604020202020204" pitchFamily="34" charset="0"/>
              </a:rPr>
              <a:t>Formal Visits –</a:t>
            </a:r>
          </a:p>
          <a:p>
            <a:pPr marL="716598" lvl="2" indent="-227013"/>
            <a:r>
              <a:rPr lang="en-US" sz="2600" dirty="0">
                <a:latin typeface="Arial" panose="020B0604020202020204" pitchFamily="34" charset="0"/>
                <a:cs typeface="Arial" panose="020B0604020202020204" pitchFamily="34" charset="0"/>
              </a:rPr>
              <a:t>Typically arranged by Coaching staff</a:t>
            </a:r>
          </a:p>
          <a:p>
            <a:pPr marL="716598" lvl="2" indent="-227013"/>
            <a:r>
              <a:rPr lang="en-US" sz="2600" dirty="0">
                <a:latin typeface="Arial" panose="020B0604020202020204" pitchFamily="34" charset="0"/>
                <a:cs typeface="Arial" panose="020B0604020202020204" pitchFamily="34" charset="0"/>
              </a:rPr>
              <a:t>Be open-minded about your expectations</a:t>
            </a:r>
          </a:p>
          <a:p>
            <a:pPr marL="716598" lvl="2" indent="-227013"/>
            <a:r>
              <a:rPr lang="en-US" sz="2600" dirty="0">
                <a:latin typeface="Arial" panose="020B0604020202020204" pitchFamily="34" charset="0"/>
                <a:cs typeface="Arial" panose="020B0604020202020204" pitchFamily="34" charset="0"/>
              </a:rPr>
              <a:t>Ask about Study Hall and Tutoring</a:t>
            </a: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236538" lvl="1" indent="-236538"/>
            <a:endParaRPr lang="en-US" sz="22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46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483109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fontScale="92500"/>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solidFill>
                  <a:srgbClr val="FF0000"/>
                </a:solidFill>
                <a:highlight>
                  <a:srgbClr val="FFFF00"/>
                </a:highlight>
                <a:latin typeface="Arial"/>
                <a:cs typeface="Arial"/>
                <a:hlinkClick r:id="rId2">
                  <a:extLst>
                    <a:ext uri="{A12FA001-AC4F-418D-AE19-62706E023703}">
                      <ahyp:hlinkClr xmlns:ahyp="http://schemas.microsoft.com/office/drawing/2018/hyperlinkcolor" val="tx"/>
                    </a:ext>
                  </a:extLst>
                </a:hlinkClick>
              </a:rPr>
              <a:t>Make certain your child registers for the NCAA Clearinghouse</a:t>
            </a:r>
            <a:endParaRPr lang="en-US" sz="2600" dirty="0">
              <a:solidFill>
                <a:srgbClr val="FF0000"/>
              </a:solidFill>
              <a:highlight>
                <a:srgbClr val="FFFF00"/>
              </a:highlight>
              <a:latin typeface="Arial"/>
              <a:cs typeface="Arial"/>
            </a:endParaRPr>
          </a:p>
          <a:p>
            <a:r>
              <a:rPr lang="en-US" sz="2600" dirty="0">
                <a:solidFill>
                  <a:srgbClr val="FF0000"/>
                </a:solidFill>
                <a:highlight>
                  <a:srgbClr val="FFFF00"/>
                </a:highlight>
                <a:latin typeface="Arial"/>
                <a:cs typeface="Arial"/>
                <a:hlinkClick r:id="rId3">
                  <a:extLst>
                    <a:ext uri="{A12FA001-AC4F-418D-AE19-62706E023703}">
                      <ahyp:hlinkClr xmlns:ahyp="http://schemas.microsoft.com/office/drawing/2018/hyperlinkcolor" val="tx"/>
                    </a:ext>
                  </a:extLst>
                </a:hlinkClick>
              </a:rPr>
              <a:t>Review University Guides for Student-Athlete Parents</a:t>
            </a:r>
            <a:endParaRPr lang="en-US" sz="2600" dirty="0">
              <a:solidFill>
                <a:srgbClr val="FF0000"/>
              </a:solidFill>
              <a:highlight>
                <a:srgbClr val="FFFF00"/>
              </a:highlight>
              <a:latin typeface="Arial"/>
              <a:cs typeface="Arial"/>
            </a:endParaRPr>
          </a:p>
          <a:p>
            <a:r>
              <a:rPr lang="en-US" sz="2600" b="0" i="0" u="sng" strike="noStrike" dirty="0">
                <a:effectLst/>
                <a:highlight>
                  <a:srgbClr val="C0C0C0"/>
                </a:highlight>
                <a:latin typeface="Arial" panose="020B0604020202020204" pitchFamily="34" charset="0"/>
                <a:hlinkClick r:id="rId4">
                  <a:extLst>
                    <a:ext uri="{A12FA001-AC4F-418D-AE19-62706E023703}">
                      <ahyp:hlinkClr xmlns:ahyp="http://schemas.microsoft.com/office/drawing/2018/hyperlinkcolor" val="tx"/>
                    </a:ext>
                  </a:extLst>
                </a:hlinkClick>
              </a:rPr>
              <a:t>Review “NCAA Guide for the College Bound Student Athlete”</a:t>
            </a:r>
            <a:endParaRPr lang="en-US" i="1" u="sng" dirty="0">
              <a:highlight>
                <a:srgbClr val="C0C0C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Decision Factors…</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Education Choice</a:t>
            </a:r>
          </a:p>
          <a:p>
            <a:r>
              <a:rPr lang="en-US" sz="2600" dirty="0">
                <a:latin typeface="Arial"/>
                <a:cs typeface="Arial"/>
              </a:rPr>
              <a:t>The University itself</a:t>
            </a:r>
          </a:p>
          <a:p>
            <a:r>
              <a:rPr lang="en-US" sz="2600" dirty="0">
                <a:latin typeface="Arial"/>
                <a:cs typeface="Arial"/>
              </a:rPr>
              <a:t>Location</a:t>
            </a:r>
          </a:p>
          <a:p>
            <a:r>
              <a:rPr lang="en-US" sz="2600" dirty="0">
                <a:latin typeface="Arial"/>
                <a:cs typeface="Arial"/>
              </a:rPr>
              <a:t>Family</a:t>
            </a:r>
          </a:p>
          <a:p>
            <a:r>
              <a:rPr lang="en-US" sz="2600" dirty="0">
                <a:latin typeface="Arial"/>
                <a:cs typeface="Arial"/>
              </a:rPr>
              <a:t>Coaching Staff</a:t>
            </a:r>
          </a:p>
          <a:p>
            <a:r>
              <a:rPr lang="en-US" sz="2600" dirty="0">
                <a:latin typeface="Arial"/>
                <a:cs typeface="Arial"/>
              </a:rPr>
              <a:t>Athletic Development</a:t>
            </a:r>
          </a:p>
          <a:p>
            <a:r>
              <a:rPr lang="en-US" sz="2600" dirty="0">
                <a:latin typeface="Arial"/>
                <a:cs typeface="Arial"/>
              </a:rPr>
              <a:t>Costs</a:t>
            </a:r>
          </a:p>
          <a:p>
            <a:r>
              <a:rPr lang="en-US" sz="2600" dirty="0">
                <a:latin typeface="Arial"/>
                <a:cs typeface="Arial"/>
              </a:rPr>
              <a:t>Team Culture</a:t>
            </a:r>
          </a:p>
          <a:p>
            <a:r>
              <a:rPr lang="en-US" sz="2600" dirty="0">
                <a:latin typeface="Arial"/>
                <a:cs typeface="Arial"/>
              </a:rPr>
              <a:t>Facilities</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4190107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49</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55000" lnSpcReduction="20000"/>
          </a:bodyPr>
          <a:lstStyle/>
          <a:p>
            <a:r>
              <a:rPr lang="en-US" sz="2900" b="1" dirty="0"/>
              <a:t>Wichita State University</a:t>
            </a:r>
          </a:p>
          <a:p>
            <a:pPr lvl="1"/>
            <a:r>
              <a:rPr lang="en-US" sz="2400" b="1" dirty="0"/>
              <a:t>Wichita, Kansas</a:t>
            </a:r>
          </a:p>
          <a:p>
            <a:r>
              <a:rPr lang="en-US" sz="2900" b="1" dirty="0"/>
              <a:t>Pittsburg State University</a:t>
            </a:r>
          </a:p>
          <a:p>
            <a:pPr lvl="1"/>
            <a:r>
              <a:rPr lang="en-US" sz="2400" dirty="0"/>
              <a:t>Pittsburg, Kansas</a:t>
            </a:r>
          </a:p>
          <a:p>
            <a:r>
              <a:rPr lang="en-US" sz="2900" b="1" dirty="0"/>
              <a:t>University of Kansas</a:t>
            </a:r>
          </a:p>
          <a:p>
            <a:pPr lvl="1"/>
            <a:r>
              <a:rPr lang="en-US" sz="2400" dirty="0"/>
              <a:t>Lawrence, Kansas</a:t>
            </a:r>
          </a:p>
          <a:p>
            <a:r>
              <a:rPr lang="en-US" sz="2900" b="1" dirty="0"/>
              <a:t>Washburn University</a:t>
            </a:r>
          </a:p>
          <a:p>
            <a:pPr lvl="1"/>
            <a:r>
              <a:rPr lang="en-US" sz="2400" dirty="0"/>
              <a:t>Topeka, Kansas</a:t>
            </a:r>
          </a:p>
          <a:p>
            <a:r>
              <a:rPr lang="en-US" sz="2900" b="1" dirty="0"/>
              <a:t>Friends University</a:t>
            </a:r>
          </a:p>
          <a:p>
            <a:pPr lvl="1"/>
            <a:r>
              <a:rPr lang="en-US" sz="2400" dirty="0"/>
              <a:t>Wichita, Kansas</a:t>
            </a:r>
            <a:endParaRPr lang="en-US" sz="2800" b="1" dirty="0"/>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698254"/>
            <a:ext cx="4102784" cy="5098176"/>
          </a:xfrm>
        </p:spPr>
        <p:txBody>
          <a:bodyPr>
            <a:normAutofit fontScale="55000" lnSpcReduction="20000"/>
          </a:bodyPr>
          <a:lstStyle/>
          <a:p>
            <a:r>
              <a:rPr lang="en-US" sz="2900" b="1" dirty="0"/>
              <a:t>Wichita State University</a:t>
            </a:r>
          </a:p>
          <a:p>
            <a:pPr lvl="1"/>
            <a:r>
              <a:rPr lang="en-US" sz="2500" dirty="0"/>
              <a:t>Wichita, Kansas</a:t>
            </a:r>
          </a:p>
          <a:p>
            <a:r>
              <a:rPr lang="en-US" sz="2900" b="1" dirty="0"/>
              <a:t>High Point University</a:t>
            </a:r>
          </a:p>
          <a:p>
            <a:pPr lvl="1"/>
            <a:r>
              <a:rPr lang="en-US" sz="2500" dirty="0"/>
              <a:t>High Point, North Carolina</a:t>
            </a:r>
          </a:p>
          <a:p>
            <a:r>
              <a:rPr lang="en-US" sz="2900" b="1" dirty="0"/>
              <a:t>University of Nebraska</a:t>
            </a:r>
          </a:p>
          <a:p>
            <a:pPr lvl="1"/>
            <a:r>
              <a:rPr lang="en-US" sz="2500" dirty="0"/>
              <a:t>Lincoln, Nebraska</a:t>
            </a:r>
          </a:p>
          <a:p>
            <a:r>
              <a:rPr lang="en-US" sz="2900" b="1" dirty="0"/>
              <a:t>Emporia State University</a:t>
            </a:r>
          </a:p>
          <a:p>
            <a:pPr lvl="1"/>
            <a:r>
              <a:rPr lang="en-US" sz="2500" dirty="0"/>
              <a:t>Emporia, Kansas</a:t>
            </a:r>
          </a:p>
          <a:p>
            <a:r>
              <a:rPr lang="en-US" sz="2900" b="1" dirty="0"/>
              <a:t>Washburn University</a:t>
            </a:r>
          </a:p>
          <a:p>
            <a:pPr lvl="1"/>
            <a:r>
              <a:rPr lang="en-US" sz="2500" dirty="0"/>
              <a:t>Topeka, Kansas</a:t>
            </a:r>
          </a:p>
          <a:p>
            <a:r>
              <a:rPr lang="en-US" sz="2900" b="1" dirty="0"/>
              <a:t>Pittsburg State University</a:t>
            </a:r>
          </a:p>
          <a:p>
            <a:pPr lvl="1"/>
            <a:r>
              <a:rPr lang="en-US" sz="2500" dirty="0"/>
              <a:t>Pittsburg, Kansas</a:t>
            </a:r>
          </a:p>
          <a:p>
            <a:r>
              <a:rPr lang="en-US" sz="29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West Point US Military Academy</a:t>
            </a:r>
          </a:p>
          <a:p>
            <a:pPr lvl="1"/>
            <a:r>
              <a:rPr lang="en-US" sz="2500" dirty="0"/>
              <a:t>West Point, New York</a:t>
            </a:r>
          </a:p>
          <a:p>
            <a:r>
              <a:rPr lang="en-US" sz="2900" b="1" dirty="0"/>
              <a:t>Towson University</a:t>
            </a:r>
          </a:p>
          <a:p>
            <a:pPr lvl="1"/>
            <a:r>
              <a:rPr lang="en-US" sz="2500" dirty="0"/>
              <a:t>Baltimore, Maryland</a:t>
            </a:r>
          </a:p>
          <a:p>
            <a:r>
              <a:rPr lang="en-US" sz="2900" b="1" dirty="0"/>
              <a:t>Hutchinson Community College</a:t>
            </a:r>
          </a:p>
          <a:p>
            <a:pPr marL="411163" lvl="1" indent="0">
              <a:buNone/>
              <a:tabLst>
                <a:tab pos="622300" algn="l"/>
              </a:tabLst>
            </a:pPr>
            <a:r>
              <a:rPr lang="en-US" sz="2500" dirty="0"/>
              <a:t>	Hutchinson, Kansas</a:t>
            </a:r>
          </a:p>
          <a:p>
            <a:pPr marL="411480" lvl="1" indent="0">
              <a:buNone/>
            </a:pPr>
            <a:endParaRPr lang="en-US" sz="2500" dirty="0"/>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50</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 and I am interested in learning more about your program as I look for the best college for me beginning in 2025.</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b="1"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337333"/>
            <a:ext cx="8121228" cy="5352962"/>
          </a:xfrm>
        </p:spPr>
        <p:txBody>
          <a:bodyPr>
            <a:normAutofit fontScale="92500" lnSpcReduction="20000"/>
          </a:bodyPr>
          <a:lstStyle/>
          <a:p>
            <a:pPr marL="114300" indent="0">
              <a:buNone/>
            </a:pPr>
            <a:r>
              <a:rPr lang="en-US" sz="2800" b="1" dirty="0">
                <a:latin typeface="Arial"/>
                <a:cs typeface="Arial"/>
              </a:rPr>
              <a:t>Be prepared to go to work…</a:t>
            </a:r>
          </a:p>
          <a:p>
            <a:r>
              <a:rPr lang="en-US" sz="2600" dirty="0">
                <a:latin typeface="Arial"/>
                <a:cs typeface="Arial"/>
              </a:rPr>
              <a:t>Practices Begin in August</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are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55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Making The Decision…</a:t>
            </a:r>
          </a:p>
        </p:txBody>
      </p:sp>
      <p:graphicFrame>
        <p:nvGraphicFramePr>
          <p:cNvPr id="6" name="Content Placeholder 5">
            <a:extLst>
              <a:ext uri="{FF2B5EF4-FFF2-40B4-BE49-F238E27FC236}">
                <a16:creationId xmlns:a16="http://schemas.microsoft.com/office/drawing/2014/main" id="{6FA8F9DA-1634-E3F8-A9B7-9DEDA655854C}"/>
              </a:ext>
            </a:extLst>
          </p:cNvPr>
          <p:cNvGraphicFramePr>
            <a:graphicFrameLocks noGrp="1"/>
          </p:cNvGraphicFramePr>
          <p:nvPr>
            <p:ph idx="1"/>
            <p:extLst>
              <p:ext uri="{D42A27DB-BD31-4B8C-83A1-F6EECF244321}">
                <p14:modId xmlns:p14="http://schemas.microsoft.com/office/powerpoint/2010/main" val="843298244"/>
              </p:ext>
            </p:extLst>
          </p:nvPr>
        </p:nvGraphicFramePr>
        <p:xfrm>
          <a:off x="457200" y="1337332"/>
          <a:ext cx="7620000" cy="526666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3607110085"/>
                    </a:ext>
                  </a:extLst>
                </a:gridCol>
                <a:gridCol w="1905000">
                  <a:extLst>
                    <a:ext uri="{9D8B030D-6E8A-4147-A177-3AD203B41FA5}">
                      <a16:colId xmlns:a16="http://schemas.microsoft.com/office/drawing/2014/main" val="2195771685"/>
                    </a:ext>
                  </a:extLst>
                </a:gridCol>
                <a:gridCol w="1905000">
                  <a:extLst>
                    <a:ext uri="{9D8B030D-6E8A-4147-A177-3AD203B41FA5}">
                      <a16:colId xmlns:a16="http://schemas.microsoft.com/office/drawing/2014/main" val="1163820948"/>
                    </a:ext>
                  </a:extLst>
                </a:gridCol>
                <a:gridCol w="1905000">
                  <a:extLst>
                    <a:ext uri="{9D8B030D-6E8A-4147-A177-3AD203B41FA5}">
                      <a16:colId xmlns:a16="http://schemas.microsoft.com/office/drawing/2014/main" val="1345770722"/>
                    </a:ext>
                  </a:extLst>
                </a:gridCol>
              </a:tblGrid>
              <a:tr h="445748">
                <a:tc>
                  <a:txBody>
                    <a:bodyPr/>
                    <a:lstStyle/>
                    <a:p>
                      <a:pPr algn="ctr"/>
                      <a:r>
                        <a:rPr lang="en-US" sz="1600" dirty="0"/>
                        <a:t>C R I T E R I A</a:t>
                      </a:r>
                    </a:p>
                  </a:txBody>
                  <a:tcPr/>
                </a:tc>
                <a:tc gridSpan="3">
                  <a:txBody>
                    <a:bodyPr/>
                    <a:lstStyle/>
                    <a:p>
                      <a:pPr algn="ctr"/>
                      <a:r>
                        <a:rPr lang="en-US" sz="1600" b="1" dirty="0"/>
                        <a:t>U N I V E R S I T Y</a:t>
                      </a:r>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652552787"/>
                  </a:ext>
                </a:extLst>
              </a:tr>
              <a:tr h="370840">
                <a:tc>
                  <a:txBody>
                    <a:bodyPr/>
                    <a:lstStyle/>
                    <a:p>
                      <a:pPr algn="r"/>
                      <a:r>
                        <a:rPr lang="en-US" sz="1600" dirty="0"/>
                        <a:t>Category / School &gt;</a:t>
                      </a:r>
                    </a:p>
                  </a:txBody>
                  <a:tcPr/>
                </a:tc>
                <a:tc>
                  <a:txBody>
                    <a:bodyPr/>
                    <a:lstStyle/>
                    <a:p>
                      <a:pPr algn="ctr"/>
                      <a:r>
                        <a:rPr lang="en-US" sz="1600" dirty="0"/>
                        <a:t>University A</a:t>
                      </a:r>
                    </a:p>
                  </a:txBody>
                  <a:tcPr/>
                </a:tc>
                <a:tc>
                  <a:txBody>
                    <a:bodyPr/>
                    <a:lstStyle/>
                    <a:p>
                      <a:pPr algn="ctr"/>
                      <a:r>
                        <a:rPr lang="en-US" sz="1600" dirty="0"/>
                        <a:t>University B</a:t>
                      </a:r>
                    </a:p>
                  </a:txBody>
                  <a:tcPr/>
                </a:tc>
                <a:tc>
                  <a:txBody>
                    <a:bodyPr/>
                    <a:lstStyle/>
                    <a:p>
                      <a:pPr algn="ctr"/>
                      <a:r>
                        <a:rPr lang="en-US" sz="1600" dirty="0"/>
                        <a:t>University C</a:t>
                      </a:r>
                    </a:p>
                  </a:txBody>
                  <a:tcPr/>
                </a:tc>
                <a:extLst>
                  <a:ext uri="{0D108BD9-81ED-4DB2-BD59-A6C34878D82A}">
                    <a16:rowId xmlns:a16="http://schemas.microsoft.com/office/drawing/2014/main" val="2729092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Academics/Major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2357103160"/>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Location</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420967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Family</a:t>
                      </a:r>
                    </a:p>
                  </a:txBody>
                  <a:tcPr/>
                </a:tc>
                <a:tc>
                  <a:txBody>
                    <a:bodyPr/>
                    <a:lstStyle/>
                    <a:p>
                      <a:pPr algn="ctr"/>
                      <a:r>
                        <a:rPr lang="en-US" dirty="0"/>
                        <a:t>5</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160079534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Climate</a:t>
                      </a:r>
                    </a:p>
                  </a:txBody>
                  <a:tcPr/>
                </a:tc>
                <a:tc>
                  <a:txBody>
                    <a:bodyPr/>
                    <a:lstStyle/>
                    <a:p>
                      <a:pPr algn="ctr"/>
                      <a:r>
                        <a:rPr lang="en-US" dirty="0"/>
                        <a:t>1</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414872908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Head Coach</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3317319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Event Coach</a:t>
                      </a:r>
                    </a:p>
                  </a:txBody>
                  <a:tcPr/>
                </a:tc>
                <a:tc>
                  <a:txBody>
                    <a:bodyPr/>
                    <a:lstStyle/>
                    <a:p>
                      <a:pPr algn="ctr"/>
                      <a:r>
                        <a:rPr lang="en-US" dirty="0"/>
                        <a:t>4</a:t>
                      </a:r>
                    </a:p>
                  </a:txBody>
                  <a:tcPr/>
                </a:tc>
                <a:tc>
                  <a:txBody>
                    <a:bodyPr/>
                    <a:lstStyle/>
                    <a:p>
                      <a:pPr algn="ctr"/>
                      <a:r>
                        <a:rPr lang="en-US" dirty="0"/>
                        <a:t>3</a:t>
                      </a:r>
                    </a:p>
                  </a:txBody>
                  <a:tcPr/>
                </a:tc>
                <a:tc>
                  <a:txBody>
                    <a:bodyPr/>
                    <a:lstStyle/>
                    <a:p>
                      <a:pPr algn="ctr"/>
                      <a:r>
                        <a:rPr lang="en-US" dirty="0"/>
                        <a:t>3</a:t>
                      </a:r>
                    </a:p>
                  </a:txBody>
                  <a:tcPr/>
                </a:tc>
                <a:extLst>
                  <a:ext uri="{0D108BD9-81ED-4DB2-BD59-A6C34878D82A}">
                    <a16:rowId xmlns:a16="http://schemas.microsoft.com/office/drawing/2014/main" val="208193144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Development</a:t>
                      </a:r>
                    </a:p>
                  </a:txBody>
                  <a:tcPr/>
                </a:tc>
                <a:tc>
                  <a:txBody>
                    <a:bodyPr/>
                    <a:lstStyle/>
                    <a:p>
                      <a:pPr algn="ctr"/>
                      <a:r>
                        <a:rPr lang="en-US" dirty="0"/>
                        <a:t>3</a:t>
                      </a:r>
                    </a:p>
                  </a:txBody>
                  <a:tcPr/>
                </a:tc>
                <a:tc>
                  <a:txBody>
                    <a:bodyPr/>
                    <a:lstStyle/>
                    <a:p>
                      <a:pPr algn="ctr"/>
                      <a:r>
                        <a:rPr lang="en-US" dirty="0"/>
                        <a:t>3</a:t>
                      </a:r>
                    </a:p>
                  </a:txBody>
                  <a:tcPr/>
                </a:tc>
                <a:tc>
                  <a:txBody>
                    <a:bodyPr/>
                    <a:lstStyle/>
                    <a:p>
                      <a:pPr algn="ctr"/>
                      <a:r>
                        <a:rPr lang="en-US" dirty="0"/>
                        <a:t>5</a:t>
                      </a:r>
                    </a:p>
                  </a:txBody>
                  <a:tcPr/>
                </a:tc>
                <a:extLst>
                  <a:ext uri="{0D108BD9-81ED-4DB2-BD59-A6C34878D82A}">
                    <a16:rowId xmlns:a16="http://schemas.microsoft.com/office/drawing/2014/main" val="336274304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Teammates</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5</a:t>
                      </a:r>
                    </a:p>
                  </a:txBody>
                  <a:tcPr/>
                </a:tc>
                <a:extLst>
                  <a:ext uri="{0D108BD9-81ED-4DB2-BD59-A6C34878D82A}">
                    <a16:rowId xmlns:a16="http://schemas.microsoft.com/office/drawing/2014/main" val="99132286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a:t>
                      </a:r>
                    </a:p>
                  </a:txBody>
                  <a:tcPr/>
                </a:tc>
                <a:tc>
                  <a:txBody>
                    <a:bodyPr/>
                    <a:lstStyle/>
                    <a:p>
                      <a:pPr algn="ctr"/>
                      <a:r>
                        <a:rPr lang="en-US" dirty="0"/>
                        <a:t>5</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428430954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My Visit Hosts</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860419922"/>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t>Scholarship Offer</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2</a:t>
                      </a:r>
                    </a:p>
                  </a:txBody>
                  <a:tcPr/>
                </a:tc>
                <a:extLst>
                  <a:ext uri="{0D108BD9-81ED-4DB2-BD59-A6C34878D82A}">
                    <a16:rowId xmlns:a16="http://schemas.microsoft.com/office/drawing/2014/main" val="3166863530"/>
                  </a:ext>
                </a:extLst>
              </a:tr>
              <a:tr h="370840">
                <a:tc>
                  <a:txBody>
                    <a:bodyPr/>
                    <a:lstStyle/>
                    <a:p>
                      <a:pPr algn="r"/>
                      <a:r>
                        <a:rPr lang="en-US" dirty="0">
                          <a:solidFill>
                            <a:srgbClr val="FF0000"/>
                          </a:solidFill>
                        </a:rPr>
                        <a:t>TOTALS &gt;</a:t>
                      </a:r>
                    </a:p>
                  </a:txBody>
                  <a:tcPr/>
                </a:tc>
                <a:tc>
                  <a:txBody>
                    <a:bodyPr/>
                    <a:lstStyle/>
                    <a:p>
                      <a:pPr algn="ctr"/>
                      <a:r>
                        <a:rPr lang="en-US" dirty="0">
                          <a:solidFill>
                            <a:srgbClr val="FF0000"/>
                          </a:solidFill>
                        </a:rPr>
                        <a:t>43</a:t>
                      </a:r>
                    </a:p>
                  </a:txBody>
                  <a:tcPr/>
                </a:tc>
                <a:tc>
                  <a:txBody>
                    <a:bodyPr/>
                    <a:lstStyle/>
                    <a:p>
                      <a:pPr algn="ctr"/>
                      <a:r>
                        <a:rPr lang="en-US" dirty="0">
                          <a:solidFill>
                            <a:srgbClr val="FF0000"/>
                          </a:solidFill>
                        </a:rPr>
                        <a:t>36</a:t>
                      </a:r>
                    </a:p>
                  </a:txBody>
                  <a:tcPr/>
                </a:tc>
                <a:tc>
                  <a:txBody>
                    <a:bodyPr/>
                    <a:lstStyle/>
                    <a:p>
                      <a:pPr algn="ctr"/>
                      <a:r>
                        <a:rPr lang="en-US" dirty="0">
                          <a:solidFill>
                            <a:srgbClr val="FF0000"/>
                          </a:solidFill>
                        </a:rPr>
                        <a:t>31</a:t>
                      </a:r>
                    </a:p>
                  </a:txBody>
                  <a:tcPr/>
                </a:tc>
                <a:extLst>
                  <a:ext uri="{0D108BD9-81ED-4DB2-BD59-A6C34878D82A}">
                    <a16:rowId xmlns:a16="http://schemas.microsoft.com/office/drawing/2014/main" val="2810406060"/>
                  </a:ext>
                </a:extLst>
              </a:tr>
            </a:tbl>
          </a:graphicData>
        </a:graphic>
      </p:graphicFrame>
      <p:sp>
        <p:nvSpPr>
          <p:cNvPr id="4" name="Slide Number Placeholder 3"/>
          <p:cNvSpPr>
            <a:spLocks noGrp="1"/>
          </p:cNvSpPr>
          <p:nvPr>
            <p:ph type="sldNum" sz="quarter" idx="12"/>
          </p:nvPr>
        </p:nvSpPr>
        <p:spPr/>
        <p:txBody>
          <a:bodyPr/>
          <a:lstStyle/>
          <a:p>
            <a:fld id="{34452F5A-1E19-4F47-A5DD-CF3E6D8BC662}" type="slidenum">
              <a:rPr lang="en-US" smtClean="0"/>
              <a:t>57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70206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58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@RecruitFlo on Twitter / @recruit_flo on Instagram</a:t>
            </a:r>
          </a:p>
          <a:p>
            <a:pPr marL="285750" indent="-285750">
              <a:buFont typeface="Arial" panose="020B0604020202020204" pitchFamily="34" charset="0"/>
              <a:buChar char="•"/>
            </a:pPr>
            <a:endParaRPr lang="en-US" dirty="0"/>
          </a:p>
          <a:p>
            <a:r>
              <a:rPr lang="en-US" sz="2000" b="1" dirty="0"/>
              <a:t>RecruitFlo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628206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colleges/universities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7E48B-6302-3E64-6A1A-C9BA5DC25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DE059-918F-4CF8-4470-ACDB3CD83E34}"/>
              </a:ext>
            </a:extLst>
          </p:cNvPr>
          <p:cNvSpPr>
            <a:spLocks noGrp="1"/>
          </p:cNvSpPr>
          <p:nvPr>
            <p:ph type="title"/>
          </p:nvPr>
        </p:nvSpPr>
        <p:spPr>
          <a:xfrm>
            <a:off x="546944" y="217424"/>
            <a:ext cx="6675120" cy="948267"/>
          </a:xfrm>
        </p:spPr>
        <p:txBody>
          <a:bodyPr/>
          <a:lstStyle/>
          <a:p>
            <a:r>
              <a:rPr lang="en-US" dirty="0">
                <a:solidFill>
                  <a:schemeClr val="tx1"/>
                </a:solidFill>
                <a:latin typeface="Impact"/>
                <a:cs typeface="Impact"/>
              </a:rPr>
              <a:t>Letters of Intent 2025-2026</a:t>
            </a:r>
          </a:p>
        </p:txBody>
      </p:sp>
      <p:sp>
        <p:nvSpPr>
          <p:cNvPr id="4" name="Slide Number Placeholder 3">
            <a:extLst>
              <a:ext uri="{FF2B5EF4-FFF2-40B4-BE49-F238E27FC236}">
                <a16:creationId xmlns:a16="http://schemas.microsoft.com/office/drawing/2014/main" id="{74F5CEAC-5D5B-CCB0-0014-C39E84DA4F48}"/>
              </a:ext>
            </a:extLst>
          </p:cNvPr>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a:extLst>
              <a:ext uri="{FF2B5EF4-FFF2-40B4-BE49-F238E27FC236}">
                <a16:creationId xmlns:a16="http://schemas.microsoft.com/office/drawing/2014/main" id="{AA29C900-4006-4C91-E0F5-9C17F0A545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graphicFrame>
        <p:nvGraphicFramePr>
          <p:cNvPr id="6" name="Table 5">
            <a:extLst>
              <a:ext uri="{FF2B5EF4-FFF2-40B4-BE49-F238E27FC236}">
                <a16:creationId xmlns:a16="http://schemas.microsoft.com/office/drawing/2014/main" id="{330382D6-30DD-71FF-3965-7037D86EC92D}"/>
              </a:ext>
            </a:extLst>
          </p:cNvPr>
          <p:cNvGraphicFramePr>
            <a:graphicFrameLocks noGrp="1"/>
          </p:cNvGraphicFramePr>
          <p:nvPr>
            <p:extLst>
              <p:ext uri="{D42A27DB-BD31-4B8C-83A1-F6EECF244321}">
                <p14:modId xmlns:p14="http://schemas.microsoft.com/office/powerpoint/2010/main" val="145319306"/>
              </p:ext>
            </p:extLst>
          </p:nvPr>
        </p:nvGraphicFramePr>
        <p:xfrm>
          <a:off x="216218" y="1039250"/>
          <a:ext cx="8101964" cy="5083166"/>
        </p:xfrm>
        <a:graphic>
          <a:graphicData uri="http://schemas.openxmlformats.org/drawingml/2006/table">
            <a:tbl>
              <a:tblPr firstRow="1" bandRow="1">
                <a:tableStyleId>{5C22544A-7EE6-4342-B048-85BDC9FD1C3A}</a:tableStyleId>
              </a:tblPr>
              <a:tblGrid>
                <a:gridCol w="1982972">
                  <a:extLst>
                    <a:ext uri="{9D8B030D-6E8A-4147-A177-3AD203B41FA5}">
                      <a16:colId xmlns:a16="http://schemas.microsoft.com/office/drawing/2014/main" val="3471235291"/>
                    </a:ext>
                  </a:extLst>
                </a:gridCol>
                <a:gridCol w="2699381">
                  <a:extLst>
                    <a:ext uri="{9D8B030D-6E8A-4147-A177-3AD203B41FA5}">
                      <a16:colId xmlns:a16="http://schemas.microsoft.com/office/drawing/2014/main" val="806137890"/>
                    </a:ext>
                  </a:extLst>
                </a:gridCol>
                <a:gridCol w="3419611">
                  <a:extLst>
                    <a:ext uri="{9D8B030D-6E8A-4147-A177-3AD203B41FA5}">
                      <a16:colId xmlns:a16="http://schemas.microsoft.com/office/drawing/2014/main" val="1449492602"/>
                    </a:ext>
                  </a:extLst>
                </a:gridCol>
              </a:tblGrid>
              <a:tr h="381236">
                <a:tc>
                  <a:txBody>
                    <a:bodyPr/>
                    <a:lstStyle/>
                    <a:p>
                      <a:pPr algn="ctr"/>
                      <a:r>
                        <a:rPr lang="en-US" dirty="0"/>
                        <a:t>ATHLETE</a:t>
                      </a:r>
                    </a:p>
                  </a:txBody>
                  <a:tcPr/>
                </a:tc>
                <a:tc>
                  <a:txBody>
                    <a:bodyPr/>
                    <a:lstStyle/>
                    <a:p>
                      <a:pPr algn="ctr"/>
                      <a:r>
                        <a:rPr lang="en-US" dirty="0"/>
                        <a:t>HIGH SCHOOL</a:t>
                      </a:r>
                    </a:p>
                  </a:txBody>
                  <a:tcPr/>
                </a:tc>
                <a:tc>
                  <a:txBody>
                    <a:bodyPr/>
                    <a:lstStyle/>
                    <a:p>
                      <a:pPr algn="ctr"/>
                      <a:r>
                        <a:rPr lang="en-US" dirty="0"/>
                        <a:t>UNIVERSITY</a:t>
                      </a:r>
                    </a:p>
                  </a:txBody>
                  <a:tcPr/>
                </a:tc>
                <a:extLst>
                  <a:ext uri="{0D108BD9-81ED-4DB2-BD59-A6C34878D82A}">
                    <a16:rowId xmlns:a16="http://schemas.microsoft.com/office/drawing/2014/main" val="2537452002"/>
                  </a:ext>
                </a:extLst>
              </a:tr>
              <a:tr h="268826">
                <a:tc>
                  <a:txBody>
                    <a:bodyPr/>
                    <a:lstStyle/>
                    <a:p>
                      <a:r>
                        <a:rPr lang="en-US" sz="1400" b="1" dirty="0">
                          <a:latin typeface="Arial" panose="020B0604020202020204" pitchFamily="34" charset="0"/>
                          <a:cs typeface="Arial" panose="020B0604020202020204" pitchFamily="34" charset="0"/>
                        </a:rPr>
                        <a:t>Ellie Petz</a:t>
                      </a:r>
                    </a:p>
                  </a:txBody>
                  <a:tcPr/>
                </a:tc>
                <a:tc>
                  <a:txBody>
                    <a:bodyPr/>
                    <a:lstStyle/>
                    <a:p>
                      <a:r>
                        <a:rPr lang="en-US" sz="1400" b="1" dirty="0">
                          <a:latin typeface="Arial" panose="020B0604020202020204" pitchFamily="34" charset="0"/>
                          <a:cs typeface="Arial" panose="020B0604020202020204" pitchFamily="34" charset="0"/>
                        </a:rPr>
                        <a:t>Central Christian Academy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Friends University</a:t>
                      </a:r>
                    </a:p>
                  </a:txBody>
                  <a:tcPr/>
                </a:tc>
                <a:extLst>
                  <a:ext uri="{0D108BD9-81ED-4DB2-BD59-A6C34878D82A}">
                    <a16:rowId xmlns:a16="http://schemas.microsoft.com/office/drawing/2014/main" val="848794464"/>
                  </a:ext>
                </a:extLst>
              </a:tr>
              <a:tr h="288117">
                <a:tc>
                  <a:txBody>
                    <a:bodyPr/>
                    <a:lstStyle/>
                    <a:p>
                      <a:r>
                        <a:rPr lang="en-US" sz="1400" b="1" dirty="0">
                          <a:latin typeface="Arial" panose="020B0604020202020204" pitchFamily="34" charset="0"/>
                          <a:cs typeface="Arial" panose="020B0604020202020204" pitchFamily="34" charset="0"/>
                        </a:rPr>
                        <a:t>Rylee Wooten</a:t>
                      </a:r>
                    </a:p>
                  </a:txBody>
                  <a:tcPr/>
                </a:tc>
                <a:tc>
                  <a:txBody>
                    <a:bodyPr/>
                    <a:lstStyle/>
                    <a:p>
                      <a:r>
                        <a:rPr lang="en-US" sz="1400" b="1" dirty="0">
                          <a:latin typeface="Arial" panose="020B0604020202020204" pitchFamily="34" charset="0"/>
                          <a:cs typeface="Arial" panose="020B0604020202020204" pitchFamily="34" charset="0"/>
                        </a:rPr>
                        <a:t>Rose Hill High 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Emporia State University</a:t>
                      </a:r>
                    </a:p>
                  </a:txBody>
                  <a:tcPr/>
                </a:tc>
                <a:extLst>
                  <a:ext uri="{0D108BD9-81ED-4DB2-BD59-A6C34878D82A}">
                    <a16:rowId xmlns:a16="http://schemas.microsoft.com/office/drawing/2014/main" val="2817030892"/>
                  </a:ext>
                </a:extLst>
              </a:tr>
              <a:tr h="284259">
                <a:tc>
                  <a:txBody>
                    <a:bodyPr/>
                    <a:lstStyle/>
                    <a:p>
                      <a:r>
                        <a:rPr lang="en-US" sz="1400" b="1" dirty="0">
                          <a:latin typeface="Arial" panose="020B0604020202020204" pitchFamily="34" charset="0"/>
                          <a:cs typeface="Arial" panose="020B0604020202020204" pitchFamily="34" charset="0"/>
                        </a:rPr>
                        <a:t>Ava Luna</a:t>
                      </a:r>
                    </a:p>
                  </a:txBody>
                  <a:tcPr/>
                </a:tc>
                <a:tc>
                  <a:txBody>
                    <a:bodyPr/>
                    <a:lstStyle/>
                    <a:p>
                      <a:r>
                        <a:rPr lang="en-US" sz="1400" b="1" dirty="0">
                          <a:latin typeface="Arial" panose="020B0604020202020204" pitchFamily="34" charset="0"/>
                          <a:cs typeface="Arial" panose="020B0604020202020204" pitchFamily="34" charset="0"/>
                        </a:rPr>
                        <a:t>Garden City High 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Drury University</a:t>
                      </a:r>
                    </a:p>
                  </a:txBody>
                  <a:tcPr/>
                </a:tc>
                <a:extLst>
                  <a:ext uri="{0D108BD9-81ED-4DB2-BD59-A6C34878D82A}">
                    <a16:rowId xmlns:a16="http://schemas.microsoft.com/office/drawing/2014/main" val="118858695"/>
                  </a:ext>
                </a:extLst>
              </a:tr>
              <a:tr h="291976">
                <a:tc>
                  <a:txBody>
                    <a:bodyPr/>
                    <a:lstStyle/>
                    <a:p>
                      <a:endParaRPr lang="en-US"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67959571"/>
                  </a:ext>
                </a:extLst>
              </a:tr>
              <a:tr h="288117">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81355007"/>
                  </a:ext>
                </a:extLst>
              </a:tr>
              <a:tr h="342132">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15554660"/>
                  </a:ext>
                </a:extLst>
              </a:tr>
              <a:tr h="324092">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7111413"/>
                  </a:ext>
                </a:extLst>
              </a:tr>
              <a:tr h="324091">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38487831"/>
                  </a:ext>
                </a:extLst>
              </a:tr>
              <a:tr h="254643">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19501188"/>
                  </a:ext>
                </a:extLst>
              </a:tr>
              <a:tr h="320233">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4323935"/>
                  </a:ext>
                </a:extLst>
              </a:tr>
              <a:tr h="300941">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0250530"/>
                  </a:ext>
                </a:extLst>
              </a:tr>
              <a:tr h="320233">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85448034"/>
                  </a:ext>
                </a:extLst>
              </a:tr>
              <a:tr h="300941">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9291831"/>
                  </a:ext>
                </a:extLst>
              </a:tr>
              <a:tr h="320233">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20307031"/>
                  </a:ext>
                </a:extLst>
              </a:tr>
              <a:tr h="312516">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tc>
                  <a:txBody>
                    <a:bodyPr/>
                    <a:lstStyle/>
                    <a:p>
                      <a:endParaRPr lang="en-US"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8746073"/>
                  </a:ext>
                </a:extLst>
              </a:tr>
            </a:tbl>
          </a:graphicData>
        </a:graphic>
      </p:graphicFrame>
    </p:spTree>
    <p:extLst>
      <p:ext uri="{BB962C8B-B14F-4D97-AF65-F5344CB8AC3E}">
        <p14:creationId xmlns:p14="http://schemas.microsoft.com/office/powerpoint/2010/main" val="959311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26663</TotalTime>
  <Words>3103</Words>
  <Application>Microsoft Macintosh PowerPoint</Application>
  <PresentationFormat>On-screen Show (4:3)</PresentationFormat>
  <Paragraphs>850</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vt:lpstr>
      <vt:lpstr>Bodoni 72 Book</vt:lpstr>
      <vt:lpstr>Bradley Hand</vt:lpstr>
      <vt:lpstr>Calibri</vt:lpstr>
      <vt:lpstr>Cambria</vt:lpstr>
      <vt:lpstr>Impact</vt:lpstr>
      <vt:lpstr>Adjacency</vt:lpstr>
      <vt:lpstr>Shocker Track Club</vt:lpstr>
      <vt:lpstr>Added here 3/27/2025</vt:lpstr>
      <vt:lpstr>SHOCKER TRACK CLUB</vt:lpstr>
      <vt:lpstr>STC Recruiting Connections</vt:lpstr>
      <vt:lpstr>STC University Connections</vt:lpstr>
      <vt:lpstr>How STC Can Assist</vt:lpstr>
      <vt:lpstr>STC Social Media</vt:lpstr>
      <vt:lpstr>Early Recruiting Process</vt:lpstr>
      <vt:lpstr>Letters of Intent 2025-2026</vt:lpstr>
      <vt:lpstr>Letters of Intent 2024-2025</vt:lpstr>
      <vt:lpstr>Letters of Intent 2023-2024</vt:lpstr>
      <vt:lpstr>Questions</vt:lpstr>
      <vt:lpstr>2025-2026 collegiate recruiting cycle</vt:lpstr>
      <vt:lpstr>2025-2026 Recruiting Cycle</vt:lpstr>
      <vt:lpstr>2025-2026 Recruiting Cycle</vt:lpstr>
      <vt:lpstr>2025-2026 Recruiting Cycle</vt:lpstr>
      <vt:lpstr>What’s Maybe Going to Happen</vt:lpstr>
      <vt:lpstr>2025-2026 Recruiting Cycle</vt:lpstr>
      <vt:lpstr>2025-2026 Recruiting Cycle</vt:lpstr>
      <vt:lpstr>2025-2026 Recruiting Cycle</vt:lpstr>
      <vt:lpstr>Recommendations For Athletes</vt:lpstr>
      <vt:lpstr>NJCAA and NCAA Issues</vt:lpstr>
      <vt:lpstr>Decision Making Process</vt:lpstr>
      <vt:lpstr>Questions</vt:lpstr>
      <vt:lpstr>RECRUITING AND COLLEGE</vt:lpstr>
      <vt:lpstr>Education First…</vt:lpstr>
      <vt:lpstr>… and Last</vt:lpstr>
      <vt:lpstr>NCAA Requirements…</vt:lpstr>
      <vt:lpstr>Other Requirements</vt:lpstr>
      <vt:lpstr>Academic Requirements ..</vt:lpstr>
      <vt:lpstr>Things to Consider…</vt:lpstr>
      <vt:lpstr>Scholarships Available…</vt:lpstr>
      <vt:lpstr>Collegiate Athletes …</vt:lpstr>
      <vt:lpstr>Collegiate Athletes …</vt:lpstr>
      <vt:lpstr>Alternative Money…</vt:lpstr>
      <vt:lpstr>College Coaches Look For..</vt:lpstr>
      <vt:lpstr>Athletic Standard Marks ..</vt:lpstr>
      <vt:lpstr>Sample Standard Marks ..</vt:lpstr>
      <vt:lpstr>Sample Standard Marks ..</vt:lpstr>
      <vt:lpstr>Sample Standard Marks ..</vt:lpstr>
      <vt:lpstr>What You Can Do…</vt:lpstr>
      <vt:lpstr>… and also do this…</vt:lpstr>
      <vt:lpstr>… and do this…</vt:lpstr>
      <vt:lpstr>NCAA Eligibility Center</vt:lpstr>
      <vt:lpstr>FAFSA</vt:lpstr>
      <vt:lpstr>Scheduling College Visits</vt:lpstr>
      <vt:lpstr>What Should Parents Do…</vt:lpstr>
      <vt:lpstr>Decision Factors…</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lpstr>Making The Decision…</vt:lpstr>
      <vt:lpstr>Alternate Recruiting </vt:lpstr>
      <vt:lpstr>Shocker Track Club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504</cp:revision>
  <cp:lastPrinted>2019-09-24T23:03:11Z</cp:lastPrinted>
  <dcterms:created xsi:type="dcterms:W3CDTF">2018-08-17T20:41:46Z</dcterms:created>
  <dcterms:modified xsi:type="dcterms:W3CDTF">2026-01-07T20:58:11Z</dcterms:modified>
</cp:coreProperties>
</file>