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3"/>
  </p:notesMasterIdLst>
  <p:sldIdLst>
    <p:sldId id="257" r:id="rId2"/>
    <p:sldId id="278" r:id="rId3"/>
    <p:sldId id="334" r:id="rId4"/>
    <p:sldId id="336" r:id="rId5"/>
    <p:sldId id="369" r:id="rId6"/>
    <p:sldId id="368" r:id="rId7"/>
    <p:sldId id="315" r:id="rId8"/>
    <p:sldId id="376" r:id="rId9"/>
    <p:sldId id="388" r:id="rId10"/>
    <p:sldId id="366" r:id="rId11"/>
    <p:sldId id="398" r:id="rId12"/>
    <p:sldId id="396" r:id="rId13"/>
    <p:sldId id="397" r:id="rId14"/>
    <p:sldId id="400" r:id="rId15"/>
    <p:sldId id="399" r:id="rId16"/>
    <p:sldId id="401" r:id="rId17"/>
    <p:sldId id="402" r:id="rId18"/>
    <p:sldId id="403" r:id="rId19"/>
    <p:sldId id="335" r:id="rId20"/>
    <p:sldId id="353" r:id="rId21"/>
    <p:sldId id="384" r:id="rId22"/>
    <p:sldId id="363" r:id="rId23"/>
    <p:sldId id="381" r:id="rId24"/>
    <p:sldId id="378" r:id="rId25"/>
    <p:sldId id="354" r:id="rId26"/>
    <p:sldId id="380" r:id="rId27"/>
    <p:sldId id="364" r:id="rId28"/>
    <p:sldId id="382" r:id="rId29"/>
    <p:sldId id="387" r:id="rId30"/>
    <p:sldId id="367" r:id="rId31"/>
    <p:sldId id="379" r:id="rId32"/>
    <p:sldId id="386" r:id="rId33"/>
    <p:sldId id="389" r:id="rId34"/>
    <p:sldId id="395" r:id="rId35"/>
    <p:sldId id="356" r:id="rId36"/>
    <p:sldId id="371" r:id="rId37"/>
    <p:sldId id="344" r:id="rId38"/>
    <p:sldId id="394" r:id="rId39"/>
    <p:sldId id="390" r:id="rId40"/>
    <p:sldId id="361" r:id="rId41"/>
    <p:sldId id="392" r:id="rId42"/>
    <p:sldId id="357" r:id="rId43"/>
    <p:sldId id="374" r:id="rId44"/>
    <p:sldId id="352" r:id="rId45"/>
    <p:sldId id="365" r:id="rId46"/>
    <p:sldId id="343" r:id="rId47"/>
    <p:sldId id="355" r:id="rId48"/>
    <p:sldId id="372" r:id="rId49"/>
    <p:sldId id="373" r:id="rId50"/>
    <p:sldId id="391" r:id="rId51"/>
    <p:sldId id="393"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84F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32"/>
    <p:restoredTop sz="94484"/>
  </p:normalViewPr>
  <p:slideViewPr>
    <p:cSldViewPr snapToGrid="0" snapToObjects="1">
      <p:cViewPr>
        <p:scale>
          <a:sx n="140" d="100"/>
          <a:sy n="140" d="100"/>
        </p:scale>
        <p:origin x="1576" y="-384"/>
      </p:cViewPr>
      <p:guideLst>
        <p:guide orient="horz" pos="2160"/>
        <p:guide pos="2880"/>
      </p:guideLst>
    </p:cSldViewPr>
  </p:slideViewPr>
  <p:notesTextViewPr>
    <p:cViewPr>
      <p:scale>
        <a:sx n="100" d="100"/>
        <a:sy n="100" d="100"/>
      </p:scale>
      <p:origin x="0" y="0"/>
    </p:cViewPr>
  </p:notesTextViewPr>
  <p:sorterViewPr>
    <p:cViewPr varScale="1">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532AF-A831-EB4F-BD47-BB377089500A}" type="datetimeFigureOut">
              <a:rPr lang="en-US" smtClean="0"/>
              <a:t>9/22/24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5F26E-12E1-E443-B2BB-55575F6B731A}" type="slidenum">
              <a:rPr lang="en-US" smtClean="0"/>
              <a:t>‹#›</a:t>
            </a:fld>
            <a:endParaRPr lang="en-US" dirty="0"/>
          </a:p>
        </p:txBody>
      </p:sp>
    </p:spTree>
    <p:extLst>
      <p:ext uri="{BB962C8B-B14F-4D97-AF65-F5344CB8AC3E}">
        <p14:creationId xmlns:p14="http://schemas.microsoft.com/office/powerpoint/2010/main" val="2997359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7F2B96-E5D0-2041-8A45-D1DFCF2400C1}" type="datetime1">
              <a:rPr lang="en-US" smtClean="0"/>
              <a:t>9/22/24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E6470-3A94-AC41-B890-E26247FF5D13}" type="datetime1">
              <a:rPr lang="en-US" smtClean="0"/>
              <a:t>9/22/24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7CD089-6348-A046-89A8-618A58B27BC9}" type="datetime1">
              <a:rPr lang="en-US" smtClean="0"/>
              <a:t>9/22/24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AC8A-6904-FE49-8815-C04E73A0F970}" type="datetime1">
              <a:rPr lang="en-US" smtClean="0"/>
              <a:t>9/22/24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08673-BDDE-5F4F-84A5-43D746EAC614}" type="datetime1">
              <a:rPr lang="en-US" smtClean="0"/>
              <a:t>9/22/24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8110FD-3FD4-4244-ABA5-10521096D5A0}" type="datetime1">
              <a:rPr lang="en-US" smtClean="0"/>
              <a:t>9/22/24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457AFF-2825-AF47-9E9D-B9C36358A233}" type="datetime1">
              <a:rPr lang="en-US" smtClean="0"/>
              <a:t>9/22/24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E20202-2ED0-5949-9951-893B2E29603A}" type="datetime1">
              <a:rPr lang="en-US" smtClean="0"/>
              <a:t>9/22/24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899BE-7128-D047-9F3D-F9A3C09EAC18}" type="datetime1">
              <a:rPr lang="en-US" smtClean="0"/>
              <a:t>9/22/24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C38AFD-ADE1-F341-8729-EA83ED90E690}" type="datetime1">
              <a:rPr lang="en-US" smtClean="0"/>
              <a:t>9/22/24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51292B4-49ED-8A42-BDC7-99BCEE97EBE8}" type="datetime1">
              <a:rPr lang="en-US" smtClean="0"/>
              <a:t>9/22/24</a:t>
            </a:fld>
            <a:endParaRPr lang="en-US" dirty="0"/>
          </a:p>
        </p:txBody>
      </p:sp>
      <p:sp>
        <p:nvSpPr>
          <p:cNvPr id="9" name="Slide Number Placeholder 8"/>
          <p:cNvSpPr>
            <a:spLocks noGrp="1"/>
          </p:cNvSpPr>
          <p:nvPr>
            <p:ph type="sldNum" sz="quarter" idx="11"/>
          </p:nvPr>
        </p:nvSpPr>
        <p:spPr/>
        <p:txBody>
          <a:bodyPr/>
          <a:lstStyle/>
          <a:p>
            <a:fld id="{1D090886-B715-8945-98E5-4A2447DA0965}"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D090886-B715-8945-98E5-4A2447DA0965}"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6CBDDF3-9229-0242-9BAA-DFF837EECC32}" type="datetime1">
              <a:rPr lang="en-US" smtClean="0"/>
              <a:t>9/22/24</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goshockers.com/news/2020/7/30/athletics-shockers-earn-league-best-seven-academic-excellence-awards.aspx" TargetMode="External"/><Relationship Id="rId2" Type="http://schemas.openxmlformats.org/officeDocument/2006/relationships/hyperlink" Target="http://theamerican.org/news/2020/7/30/general-american-announces-team-academic-excellence-awards-3-299-student-athletes-on-all-academic-team.aspx"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kshsaa.org/Public/General/CollegeEligibilityRequirements.cf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ncsasports.org/womens-track-and-field/scholarship-standards" TargetMode="External"/><Relationship Id="rId2" Type="http://schemas.openxmlformats.org/officeDocument/2006/relationships/hyperlink" Target="https://www.ncsasports.org/mens-track-and-field/scholarship-standards"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tfrrs.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hyperlink" Target="https://questionnaires.armssoftware.com/6b866433acf1" TargetMode="External"/><Relationship Id="rId2" Type="http://schemas.openxmlformats.org/officeDocument/2006/relationships/hyperlink" Target="https://questionnaires.armssoftware.com/eaa5b26a4c0e"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athleteinsight.com/differences-between-d1-d2-d3/"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eb3.ncaa.org/ecwr3/"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UOgIb7StyPU" TargetMode="External"/><Relationship Id="rId2" Type="http://schemas.openxmlformats.org/officeDocument/2006/relationships/hyperlink" Target="https://studentaid.gov/" TargetMode="External"/><Relationship Id="rId1" Type="http://schemas.openxmlformats.org/officeDocument/2006/relationships/slideLayout" Target="../slideLayouts/slideLayout2.xml"/><Relationship Id="rId4" Type="http://schemas.openxmlformats.org/officeDocument/2006/relationships/hyperlink" Target="https://thehill.com/homenews/education/4381682-new-fafsa-forms-college-applications/"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goshockers.com/sports/2018/7/13/Compliance.aspx?path=compliance" TargetMode="External"/><Relationship Id="rId2" Type="http://schemas.openxmlformats.org/officeDocument/2006/relationships/hyperlink" Target="https://web3.ncaa.org/ecwr3/"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fs.ncaa.org/Docs/eligibility_center/Student_Resources/CBSA.pdf"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team.ncsasports.org/teams/shocker-track-club-inc/sign_up"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fontScale="92500" lnSpcReduction="20000"/>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The College Recruiting Process</a:t>
            </a:r>
          </a:p>
          <a:p>
            <a:r>
              <a:rPr lang="en-US" sz="4000" b="1" dirty="0">
                <a:ln>
                  <a:solidFill>
                    <a:schemeClr val="tx1"/>
                  </a:solidFill>
                </a:ln>
                <a:solidFill>
                  <a:srgbClr val="FFFF00"/>
                </a:solidFill>
                <a:latin typeface="Impact"/>
                <a:cs typeface="Impact"/>
              </a:rPr>
              <a:t>for High School Athletes and Parents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22225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10</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368474059"/>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2024-2025 collegiate recruiting cycle</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11</a:t>
            </a:fld>
            <a:endParaRPr lang="en-US" dirty="0"/>
          </a:p>
        </p:txBody>
      </p:sp>
    </p:spTree>
    <p:extLst>
      <p:ext uri="{BB962C8B-B14F-4D97-AF65-F5344CB8AC3E}">
        <p14:creationId xmlns:p14="http://schemas.microsoft.com/office/powerpoint/2010/main" val="220096688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2024-2025 Recruiting Cycle</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Expected NCAA Changes –</a:t>
            </a:r>
          </a:p>
          <a:p>
            <a:pPr lvl="1"/>
            <a:r>
              <a:rPr lang="en-US" sz="9600" dirty="0">
                <a:latin typeface="Arial" panose="020B0604020202020204" pitchFamily="34" charset="0"/>
                <a:cs typeface="Arial" panose="020B0604020202020204" pitchFamily="34" charset="0"/>
              </a:rPr>
              <a:t>Roster size limitations</a:t>
            </a:r>
          </a:p>
          <a:p>
            <a:pPr lvl="1"/>
            <a:r>
              <a:rPr lang="en-US" sz="9600" dirty="0">
                <a:latin typeface="Arial" panose="020B0604020202020204" pitchFamily="34" charset="0"/>
                <a:cs typeface="Arial" panose="020B0604020202020204" pitchFamily="34" charset="0"/>
              </a:rPr>
              <a:t>Increase in scholarship opportunities</a:t>
            </a:r>
          </a:p>
          <a:p>
            <a:pPr lvl="2"/>
            <a:r>
              <a:rPr lang="en-US" sz="9600" dirty="0">
                <a:latin typeface="Arial" panose="020B0604020202020204" pitchFamily="34" charset="0"/>
                <a:cs typeface="Arial" panose="020B0604020202020204" pitchFamily="34" charset="0"/>
              </a:rPr>
              <a:t>NCAA D1 schools will have…</a:t>
            </a:r>
          </a:p>
          <a:p>
            <a:pPr lvl="2"/>
            <a:r>
              <a:rPr lang="en-US" sz="9600" dirty="0">
                <a:latin typeface="Arial" panose="020B0604020202020204" pitchFamily="34" charset="0"/>
                <a:cs typeface="Arial" panose="020B0604020202020204" pitchFamily="34" charset="0"/>
              </a:rPr>
              <a:t>NCAA D2 schools will have…</a:t>
            </a:r>
          </a:p>
          <a:p>
            <a:pPr lvl="2"/>
            <a:r>
              <a:rPr lang="en-US" sz="9600" dirty="0">
                <a:latin typeface="Arial" panose="020B0604020202020204" pitchFamily="34" charset="0"/>
                <a:cs typeface="Arial" panose="020B0604020202020204" pitchFamily="34" charset="0"/>
              </a:rPr>
              <a:t>NAIA programs will have…</a:t>
            </a:r>
          </a:p>
          <a:p>
            <a:pPr lvl="1"/>
            <a:r>
              <a:rPr lang="en-US" sz="9600" dirty="0">
                <a:latin typeface="Arial" panose="020B0604020202020204" pitchFamily="34" charset="0"/>
                <a:cs typeface="Arial" panose="020B0604020202020204" pitchFamily="34" charset="0"/>
              </a:rPr>
              <a:t>Changes announced in Fall 2024</a:t>
            </a:r>
          </a:p>
          <a:p>
            <a:pPr lvl="1"/>
            <a:r>
              <a:rPr lang="en-US" sz="9600" dirty="0">
                <a:latin typeface="Arial" panose="020B0604020202020204" pitchFamily="34" charset="0"/>
                <a:cs typeface="Arial" panose="020B0604020202020204" pitchFamily="34" charset="0"/>
              </a:rPr>
              <a:t>Full implementation in 2024-2025</a:t>
            </a:r>
          </a:p>
          <a:p>
            <a:pPr lvl="1"/>
            <a:r>
              <a:rPr lang="en-US" sz="9600" dirty="0">
                <a:latin typeface="Arial" panose="020B0604020202020204" pitchFamily="34" charset="0"/>
                <a:cs typeface="Arial" panose="020B0604020202020204" pitchFamily="34" charset="0"/>
              </a:rPr>
              <a:t>Athlete “movement”(Transfer Portal) beginning in February/March</a:t>
            </a:r>
          </a:p>
          <a:p>
            <a:pPr lvl="1"/>
            <a:r>
              <a:rPr lang="en-US" sz="9600" dirty="0">
                <a:latin typeface="Arial" panose="020B0604020202020204" pitchFamily="34" charset="0"/>
                <a:cs typeface="Arial" panose="020B0604020202020204" pitchFamily="34" charset="0"/>
              </a:rPr>
              <a:t>Significant Transfers beginning May/June</a:t>
            </a:r>
          </a:p>
          <a:p>
            <a:pPr lvl="1"/>
            <a:r>
              <a:rPr lang="en-US" sz="9600" dirty="0">
                <a:latin typeface="Arial" panose="020B0604020202020204" pitchFamily="34" charset="0"/>
                <a:cs typeface="Arial" panose="020B0604020202020204" pitchFamily="34" charset="0"/>
              </a:rPr>
              <a:t>Roster Reductions and Finalization in Summer 2025</a:t>
            </a:r>
          </a:p>
          <a:p>
            <a:endParaRPr lang="en-US" sz="9600" dirty="0">
              <a:latin typeface="Arial" panose="020B0604020202020204" pitchFamily="34" charset="0"/>
              <a:cs typeface="Arial" panose="020B0604020202020204" pitchFamily="34" charset="0"/>
            </a:endParaRP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40098659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2024-2025 Recruiting Cycle</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What this means –</a:t>
            </a:r>
          </a:p>
          <a:p>
            <a:endParaRPr lang="en-US" sz="9600" dirty="0">
              <a:latin typeface="Arial" panose="020B0604020202020204" pitchFamily="34" charset="0"/>
              <a:cs typeface="Arial" panose="020B0604020202020204" pitchFamily="34" charset="0"/>
            </a:endParaRPr>
          </a:p>
          <a:p>
            <a:pPr lvl="1"/>
            <a:r>
              <a:rPr lang="en-US" sz="9600" dirty="0">
                <a:latin typeface="Arial" panose="020B0604020202020204" pitchFamily="34" charset="0"/>
                <a:cs typeface="Arial" panose="020B0604020202020204" pitchFamily="34" charset="0"/>
              </a:rPr>
              <a:t>D1 Offers should be respected and highly valued</a:t>
            </a:r>
          </a:p>
          <a:p>
            <a:pPr lvl="1"/>
            <a:endParaRPr lang="en-US" sz="9600" dirty="0">
              <a:latin typeface="Arial" panose="020B0604020202020204" pitchFamily="34" charset="0"/>
              <a:cs typeface="Arial" panose="020B0604020202020204" pitchFamily="34" charset="0"/>
            </a:endParaRPr>
          </a:p>
          <a:p>
            <a:pPr lvl="1"/>
            <a:r>
              <a:rPr lang="en-US" sz="9600" dirty="0">
                <a:latin typeface="Arial" panose="020B0604020202020204" pitchFamily="34" charset="0"/>
                <a:cs typeface="Arial" panose="020B0604020202020204" pitchFamily="34" charset="0"/>
              </a:rPr>
              <a:t>Probable limited opportunities at Power 4 Conference Schools</a:t>
            </a:r>
          </a:p>
          <a:p>
            <a:pPr lvl="1"/>
            <a:endParaRPr lang="en-US" sz="9600" dirty="0">
              <a:latin typeface="Arial" panose="020B0604020202020204" pitchFamily="34" charset="0"/>
              <a:cs typeface="Arial" panose="020B0604020202020204" pitchFamily="34" charset="0"/>
            </a:endParaRPr>
          </a:p>
          <a:p>
            <a:pPr lvl="1"/>
            <a:r>
              <a:rPr lang="en-US" sz="9600" dirty="0">
                <a:latin typeface="Arial" panose="020B0604020202020204" pitchFamily="34" charset="0"/>
                <a:cs typeface="Arial" panose="020B0604020202020204" pitchFamily="34" charset="0"/>
              </a:rPr>
              <a:t>Probable limited opportunities at “next tier” conference schools and other D1 Schools</a:t>
            </a:r>
          </a:p>
          <a:p>
            <a:pPr lvl="1"/>
            <a:endParaRPr lang="en-US" sz="9600" dirty="0">
              <a:latin typeface="Arial" panose="020B0604020202020204" pitchFamily="34" charset="0"/>
              <a:cs typeface="Arial" panose="020B0604020202020204" pitchFamily="34" charset="0"/>
            </a:endParaRPr>
          </a:p>
          <a:p>
            <a:pPr lvl="1"/>
            <a:r>
              <a:rPr lang="en-US" sz="9600" dirty="0">
                <a:latin typeface="Arial" panose="020B0604020202020204" pitchFamily="34" charset="0"/>
                <a:cs typeface="Arial" panose="020B0604020202020204" pitchFamily="34" charset="0"/>
              </a:rPr>
              <a:t>Best opportunities at D2 and NAIA Schools</a:t>
            </a:r>
          </a:p>
          <a:p>
            <a:pPr lvl="1"/>
            <a:endParaRPr lang="en-US" sz="9600" dirty="0">
              <a:latin typeface="Arial" panose="020B0604020202020204" pitchFamily="34" charset="0"/>
              <a:cs typeface="Arial" panose="020B0604020202020204" pitchFamily="34" charset="0"/>
            </a:endParaRPr>
          </a:p>
          <a:p>
            <a:pPr lvl="1"/>
            <a:r>
              <a:rPr lang="en-US" sz="9600" dirty="0">
                <a:latin typeface="Arial" panose="020B0604020202020204" pitchFamily="34" charset="0"/>
                <a:cs typeface="Arial" panose="020B0604020202020204" pitchFamily="34" charset="0"/>
              </a:rPr>
              <a:t>Junior College offers should be considered</a:t>
            </a:r>
          </a:p>
          <a:p>
            <a:pPr lvl="1"/>
            <a:endParaRPr lang="en-US" sz="9600" dirty="0">
              <a:latin typeface="Arial" panose="020B0604020202020204" pitchFamily="34" charset="0"/>
              <a:cs typeface="Arial" panose="020B0604020202020204" pitchFamily="34" charset="0"/>
            </a:endParaRPr>
          </a:p>
          <a:p>
            <a:endParaRPr lang="en-US" sz="9600" dirty="0">
              <a:latin typeface="Arial" panose="020B0604020202020204" pitchFamily="34" charset="0"/>
              <a:cs typeface="Arial" panose="020B0604020202020204" pitchFamily="34" charset="0"/>
            </a:endParaRP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741676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Roster Spots Available…</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solidFill>
                  <a:srgbClr val="0070C0"/>
                </a:solidFill>
                <a:latin typeface="Arial" panose="020B0604020202020204" pitchFamily="34" charset="0"/>
                <a:cs typeface="Arial" panose="020B0604020202020204" pitchFamily="34" charset="0"/>
              </a:rPr>
              <a:t>Men’s</a:t>
            </a:r>
            <a:r>
              <a:rPr lang="en-US" sz="11200" dirty="0">
                <a:latin typeface="Arial" panose="020B0604020202020204" pitchFamily="34" charset="0"/>
                <a:cs typeface="Arial" panose="020B0604020202020204" pitchFamily="34" charset="0"/>
              </a:rPr>
              <a:t> T&amp;F programs may have  -</a:t>
            </a:r>
          </a:p>
          <a:p>
            <a:pPr lvl="1"/>
            <a:r>
              <a:rPr lang="en-US" sz="8600" dirty="0">
                <a:latin typeface="Arial" panose="020B0604020202020204" pitchFamily="34" charset="0"/>
                <a:cs typeface="Arial" panose="020B0604020202020204" pitchFamily="34" charset="0"/>
              </a:rPr>
              <a:t>NCAA D1 schools – 40 </a:t>
            </a:r>
          </a:p>
          <a:p>
            <a:pPr lvl="1"/>
            <a:r>
              <a:rPr lang="en-US" sz="8600" dirty="0">
                <a:latin typeface="Arial" panose="020B0604020202020204" pitchFamily="34" charset="0"/>
                <a:cs typeface="Arial" panose="020B0604020202020204" pitchFamily="34" charset="0"/>
              </a:rPr>
              <a:t>NCAA D2 schools…</a:t>
            </a:r>
          </a:p>
          <a:p>
            <a:pPr lvl="1"/>
            <a:r>
              <a:rPr lang="en-US" sz="8600" dirty="0">
                <a:latin typeface="Arial" panose="020B0604020202020204" pitchFamily="34" charset="0"/>
                <a:cs typeface="Arial" panose="020B0604020202020204" pitchFamily="34" charset="0"/>
              </a:rPr>
              <a:t>NAIA programs…</a:t>
            </a:r>
          </a:p>
          <a:p>
            <a:endParaRPr lang="en-US" sz="8600" dirty="0">
              <a:latin typeface="Arial" panose="020B0604020202020204" pitchFamily="34" charset="0"/>
              <a:cs typeface="Arial" panose="020B0604020202020204" pitchFamily="34" charset="0"/>
            </a:endParaRPr>
          </a:p>
          <a:p>
            <a:endParaRPr lang="en-US" sz="8600" dirty="0">
              <a:latin typeface="Arial" panose="020B0604020202020204" pitchFamily="34" charset="0"/>
              <a:cs typeface="Arial" panose="020B0604020202020204" pitchFamily="34" charset="0"/>
            </a:endParaRPr>
          </a:p>
          <a:p>
            <a:r>
              <a:rPr lang="en-US" sz="11200" dirty="0">
                <a:solidFill>
                  <a:srgbClr val="FD84F3"/>
                </a:solidFill>
                <a:latin typeface="Arial" panose="020B0604020202020204" pitchFamily="34" charset="0"/>
                <a:cs typeface="Arial" panose="020B0604020202020204" pitchFamily="34" charset="0"/>
              </a:rPr>
              <a:t>Women’s</a:t>
            </a:r>
            <a:r>
              <a:rPr lang="en-US" sz="11200" dirty="0">
                <a:latin typeface="Arial" panose="020B0604020202020204" pitchFamily="34" charset="0"/>
                <a:cs typeface="Arial" panose="020B0604020202020204" pitchFamily="34" charset="0"/>
              </a:rPr>
              <a:t> T&amp;F programs may have -</a:t>
            </a:r>
          </a:p>
          <a:p>
            <a:pPr lvl="1"/>
            <a:r>
              <a:rPr lang="en-US" sz="8600" dirty="0">
                <a:latin typeface="Arial" panose="020B0604020202020204" pitchFamily="34" charset="0"/>
                <a:cs typeface="Arial" panose="020B0604020202020204" pitchFamily="34" charset="0"/>
              </a:rPr>
              <a:t>NCAA D1 schools – 40+ scholarships</a:t>
            </a:r>
          </a:p>
          <a:p>
            <a:pPr lvl="2"/>
            <a:r>
              <a:rPr lang="en-US" sz="8400" dirty="0">
                <a:latin typeface="Arial" panose="020B0604020202020204" pitchFamily="34" charset="0"/>
                <a:cs typeface="Arial" panose="020B0604020202020204" pitchFamily="34" charset="0"/>
              </a:rPr>
              <a:t>Title IX governance controls</a:t>
            </a:r>
          </a:p>
          <a:p>
            <a:pPr lvl="1"/>
            <a:r>
              <a:rPr lang="en-US" sz="8600" dirty="0">
                <a:latin typeface="Arial" panose="020B0604020202020204" pitchFamily="34" charset="0"/>
                <a:cs typeface="Arial" panose="020B0604020202020204" pitchFamily="34" charset="0"/>
              </a:rPr>
              <a:t>NCAA D2 schools –</a:t>
            </a:r>
          </a:p>
          <a:p>
            <a:pPr lvl="2"/>
            <a:r>
              <a:rPr lang="en-US" sz="8400" dirty="0">
                <a:latin typeface="Arial" panose="020B0604020202020204" pitchFamily="34" charset="0"/>
                <a:cs typeface="Arial" panose="020B0604020202020204" pitchFamily="34" charset="0"/>
              </a:rPr>
              <a:t>Title IX governance controls</a:t>
            </a:r>
          </a:p>
          <a:p>
            <a:pPr lvl="1"/>
            <a:r>
              <a:rPr lang="en-US" sz="8600" dirty="0">
                <a:latin typeface="Arial" panose="020B0604020202020204" pitchFamily="34" charset="0"/>
                <a:cs typeface="Arial" panose="020B0604020202020204" pitchFamily="34" charset="0"/>
              </a:rPr>
              <a:t>NAIA programs -</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8498903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Scholarships Available…</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Men’s T&amp;F programs may have fully funded -</a:t>
            </a:r>
          </a:p>
          <a:p>
            <a:pPr lvl="1"/>
            <a:r>
              <a:rPr lang="en-US" sz="8600" dirty="0">
                <a:latin typeface="Arial" panose="020B0604020202020204" pitchFamily="34" charset="0"/>
                <a:cs typeface="Arial" panose="020B0604020202020204" pitchFamily="34" charset="0"/>
              </a:rPr>
              <a:t>NCAA D1 schools have 20-40 scholarships</a:t>
            </a:r>
          </a:p>
          <a:p>
            <a:pPr lvl="1"/>
            <a:r>
              <a:rPr lang="en-US" sz="8600" dirty="0">
                <a:latin typeface="Arial" panose="020B0604020202020204" pitchFamily="34" charset="0"/>
                <a:cs typeface="Arial" panose="020B0604020202020204" pitchFamily="34" charset="0"/>
              </a:rPr>
              <a:t>NCAA D2 schools have </a:t>
            </a:r>
            <a:r>
              <a:rPr lang="en-US" sz="8600" strike="sngStrike" dirty="0">
                <a:latin typeface="Arial" panose="020B0604020202020204" pitchFamily="34" charset="0"/>
                <a:cs typeface="Arial" panose="020B0604020202020204" pitchFamily="34" charset="0"/>
              </a:rPr>
              <a:t>12.6</a:t>
            </a:r>
            <a:r>
              <a:rPr lang="en-US" sz="8600" dirty="0">
                <a:latin typeface="Arial" panose="020B0604020202020204" pitchFamily="34" charset="0"/>
                <a:cs typeface="Arial" panose="020B0604020202020204" pitchFamily="34" charset="0"/>
              </a:rPr>
              <a:t> scholarships</a:t>
            </a:r>
          </a:p>
          <a:p>
            <a:pPr lvl="1"/>
            <a:r>
              <a:rPr lang="en-US" sz="8600" dirty="0">
                <a:latin typeface="Arial" panose="020B0604020202020204" pitchFamily="34" charset="0"/>
                <a:cs typeface="Arial" panose="020B0604020202020204" pitchFamily="34" charset="0"/>
              </a:rPr>
              <a:t>NAIA programs have </a:t>
            </a:r>
            <a:r>
              <a:rPr lang="en-US" sz="8600" strike="sngStrike" dirty="0">
                <a:latin typeface="Arial" panose="020B0604020202020204" pitchFamily="34" charset="0"/>
                <a:cs typeface="Arial" panose="020B0604020202020204" pitchFamily="34" charset="0"/>
              </a:rPr>
              <a:t>12</a:t>
            </a:r>
            <a:r>
              <a:rPr lang="en-US" sz="8600" dirty="0">
                <a:latin typeface="Arial" panose="020B0604020202020204" pitchFamily="34" charset="0"/>
                <a:cs typeface="Arial" panose="020B0604020202020204" pitchFamily="34" charset="0"/>
              </a:rPr>
              <a:t> scholarships</a:t>
            </a:r>
          </a:p>
          <a:p>
            <a:endParaRPr lang="en-US" sz="8600" dirty="0">
              <a:latin typeface="Arial" panose="020B0604020202020204" pitchFamily="34" charset="0"/>
              <a:cs typeface="Arial" panose="020B0604020202020204" pitchFamily="34" charset="0"/>
            </a:endParaRPr>
          </a:p>
          <a:p>
            <a:endParaRPr lang="en-US" sz="86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Women’s T&amp;F programs have fully funded -</a:t>
            </a:r>
          </a:p>
          <a:p>
            <a:pPr lvl="1"/>
            <a:r>
              <a:rPr lang="en-US" sz="8600" dirty="0">
                <a:latin typeface="Arial" panose="020B0604020202020204" pitchFamily="34" charset="0"/>
                <a:cs typeface="Arial" panose="020B0604020202020204" pitchFamily="34" charset="0"/>
              </a:rPr>
              <a:t>NCAA D1 schools have 20-40 scholarships</a:t>
            </a:r>
          </a:p>
          <a:p>
            <a:pPr lvl="1"/>
            <a:r>
              <a:rPr lang="en-US" sz="8600" dirty="0">
                <a:latin typeface="Arial" panose="020B0604020202020204" pitchFamily="34" charset="0"/>
                <a:cs typeface="Arial" panose="020B0604020202020204" pitchFamily="34" charset="0"/>
              </a:rPr>
              <a:t>NCAA D2 schools have </a:t>
            </a:r>
            <a:r>
              <a:rPr lang="en-US" sz="8600" strike="sngStrike" dirty="0">
                <a:latin typeface="Arial" panose="020B0604020202020204" pitchFamily="34" charset="0"/>
                <a:cs typeface="Arial" panose="020B0604020202020204" pitchFamily="34" charset="0"/>
              </a:rPr>
              <a:t>12.6</a:t>
            </a:r>
            <a:r>
              <a:rPr lang="en-US" sz="8600" dirty="0">
                <a:latin typeface="Arial" panose="020B0604020202020204" pitchFamily="34" charset="0"/>
                <a:cs typeface="Arial" panose="020B0604020202020204" pitchFamily="34" charset="0"/>
              </a:rPr>
              <a:t> scholarships</a:t>
            </a:r>
          </a:p>
          <a:p>
            <a:pPr lvl="1"/>
            <a:r>
              <a:rPr lang="en-US" sz="8600" dirty="0">
                <a:latin typeface="Arial" panose="020B0604020202020204" pitchFamily="34" charset="0"/>
                <a:cs typeface="Arial" panose="020B0604020202020204" pitchFamily="34" charset="0"/>
              </a:rPr>
              <a:t>NAIA programs have </a:t>
            </a:r>
            <a:r>
              <a:rPr lang="en-US" sz="8600" strike="sngStrike" dirty="0">
                <a:latin typeface="Arial" panose="020B0604020202020204" pitchFamily="34" charset="0"/>
                <a:cs typeface="Arial" panose="020B0604020202020204" pitchFamily="34" charset="0"/>
              </a:rPr>
              <a:t>12</a:t>
            </a:r>
            <a:r>
              <a:rPr lang="en-US" sz="8600" dirty="0">
                <a:latin typeface="Arial" panose="020B0604020202020204" pitchFamily="34" charset="0"/>
                <a:cs typeface="Arial" panose="020B0604020202020204" pitchFamily="34" charset="0"/>
              </a:rPr>
              <a:t> scholarships</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42381784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299" y="274638"/>
            <a:ext cx="7620000" cy="1143000"/>
          </a:xfrm>
        </p:spPr>
        <p:txBody>
          <a:bodyPr/>
          <a:lstStyle/>
          <a:p>
            <a:r>
              <a:rPr lang="en-US" sz="4000" dirty="0">
                <a:solidFill>
                  <a:schemeClr val="tx1"/>
                </a:solidFill>
                <a:latin typeface="Impact"/>
                <a:cs typeface="Impact"/>
              </a:rPr>
              <a:t>What’s Maybe Going to Happen</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pPr marL="114300" indent="0">
              <a:buNone/>
            </a:pPr>
            <a:r>
              <a:rPr lang="en-US" sz="9600" dirty="0">
                <a:latin typeface="Arial" panose="020B0604020202020204" pitchFamily="34" charset="0"/>
                <a:cs typeface="Arial" panose="020B0604020202020204" pitchFamily="34" charset="0"/>
              </a:rPr>
              <a:t>D1 Schools</a:t>
            </a:r>
          </a:p>
          <a:p>
            <a:r>
              <a:rPr lang="en-US" sz="9600" dirty="0">
                <a:latin typeface="Arial" panose="020B0604020202020204" pitchFamily="34" charset="0"/>
                <a:cs typeface="Arial" panose="020B0604020202020204" pitchFamily="34" charset="0"/>
              </a:rPr>
              <a:t>Plan for 40 Member rosters</a:t>
            </a:r>
          </a:p>
          <a:p>
            <a:pPr lvl="1"/>
            <a:r>
              <a:rPr lang="en-US" sz="9400" dirty="0">
                <a:latin typeface="Arial" panose="020B0604020202020204" pitchFamily="34" charset="0"/>
                <a:cs typeface="Arial" panose="020B0604020202020204" pitchFamily="34" charset="0"/>
              </a:rPr>
              <a:t>WSU-50/KSU-31/KU-59/Nebraska-53/OU-40</a:t>
            </a:r>
          </a:p>
          <a:p>
            <a:r>
              <a:rPr lang="en-US" sz="9600" dirty="0">
                <a:latin typeface="Arial" panose="020B0604020202020204" pitchFamily="34" charset="0"/>
                <a:cs typeface="Arial" panose="020B0604020202020204" pitchFamily="34" charset="0"/>
              </a:rPr>
              <a:t>Rank their current rosters in preparation for cuts</a:t>
            </a:r>
          </a:p>
          <a:p>
            <a:r>
              <a:rPr lang="en-US" sz="9600" dirty="0">
                <a:latin typeface="Arial" panose="020B0604020202020204" pitchFamily="34" charset="0"/>
                <a:cs typeface="Arial" panose="020B0604020202020204" pitchFamily="34" charset="0"/>
              </a:rPr>
              <a:t>Sign A-List high school athletes</a:t>
            </a:r>
          </a:p>
          <a:p>
            <a:r>
              <a:rPr lang="en-US" sz="9600" dirty="0">
                <a:latin typeface="Arial" panose="020B0604020202020204" pitchFamily="34" charset="0"/>
                <a:cs typeface="Arial" panose="020B0604020202020204" pitchFamily="34" charset="0"/>
              </a:rPr>
              <a:t>Wait for Portal to sign other athletes</a:t>
            </a:r>
          </a:p>
          <a:p>
            <a:endParaRPr lang="en-US" sz="9600" dirty="0">
              <a:latin typeface="Arial" panose="020B0604020202020204" pitchFamily="34" charset="0"/>
              <a:cs typeface="Arial" panose="020B0604020202020204" pitchFamily="34" charset="0"/>
            </a:endParaRPr>
          </a:p>
          <a:p>
            <a:pPr marL="114300" indent="0">
              <a:buNone/>
            </a:pPr>
            <a:r>
              <a:rPr lang="en-US" sz="9600" dirty="0">
                <a:latin typeface="Arial"/>
                <a:cs typeface="Arial"/>
              </a:rPr>
              <a:t>D2 Schools -</a:t>
            </a:r>
          </a:p>
          <a:p>
            <a:r>
              <a:rPr lang="en-US" sz="9600" dirty="0">
                <a:latin typeface="Arial"/>
                <a:cs typeface="Arial"/>
              </a:rPr>
              <a:t>Sign A-List high school athletes</a:t>
            </a:r>
          </a:p>
          <a:p>
            <a:r>
              <a:rPr lang="en-US" sz="9600" dirty="0">
                <a:latin typeface="Arial"/>
                <a:cs typeface="Arial"/>
              </a:rPr>
              <a:t>Wait…</a:t>
            </a:r>
          </a:p>
          <a:p>
            <a:endParaRPr lang="en-US" sz="9600" b="1" dirty="0">
              <a:latin typeface="Arial"/>
              <a:cs typeface="Arial"/>
            </a:endParaRPr>
          </a:p>
          <a:p>
            <a:pPr marL="114300" indent="0">
              <a:buNone/>
            </a:pPr>
            <a:r>
              <a:rPr lang="en-US" sz="9600" dirty="0">
                <a:latin typeface="Arial"/>
                <a:cs typeface="Arial"/>
              </a:rPr>
              <a:t>NAIA Schools –</a:t>
            </a:r>
          </a:p>
          <a:p>
            <a:r>
              <a:rPr lang="en-US" sz="9600" dirty="0">
                <a:latin typeface="Arial"/>
                <a:cs typeface="Arial"/>
              </a:rPr>
              <a:t>Wait…</a:t>
            </a: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8491033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299" y="274638"/>
            <a:ext cx="7620000" cy="1143000"/>
          </a:xfrm>
        </p:spPr>
        <p:txBody>
          <a:bodyPr/>
          <a:lstStyle/>
          <a:p>
            <a:r>
              <a:rPr lang="en-US" sz="4000" dirty="0">
                <a:solidFill>
                  <a:schemeClr val="tx1"/>
                </a:solidFill>
                <a:latin typeface="Impact"/>
                <a:cs typeface="Impact"/>
              </a:rPr>
              <a:t>Recommendations For Athletes</a:t>
            </a:r>
          </a:p>
        </p:txBody>
      </p:sp>
      <p:sp>
        <p:nvSpPr>
          <p:cNvPr id="3" name="Content Placeholder 2"/>
          <p:cNvSpPr>
            <a:spLocks noGrp="1"/>
          </p:cNvSpPr>
          <p:nvPr>
            <p:ph idx="1"/>
          </p:nvPr>
        </p:nvSpPr>
        <p:spPr>
          <a:xfrm>
            <a:off x="176494" y="1532065"/>
            <a:ext cx="8003611" cy="5165724"/>
          </a:xfrm>
        </p:spPr>
        <p:txBody>
          <a:bodyPr>
            <a:normAutofit fontScale="77500" lnSpcReduction="20000"/>
          </a:bodyPr>
          <a:lstStyle/>
          <a:p>
            <a:r>
              <a:rPr lang="en-US" sz="3100" dirty="0">
                <a:latin typeface="Arial" panose="020B0604020202020204" pitchFamily="34" charset="0"/>
                <a:cs typeface="Arial" panose="020B0604020202020204" pitchFamily="34" charset="0"/>
              </a:rPr>
              <a:t>Make School </a:t>
            </a:r>
            <a:r>
              <a:rPr lang="en-US" sz="3100" dirty="0" err="1">
                <a:latin typeface="Arial" panose="020B0604020202020204" pitchFamily="34" charset="0"/>
                <a:cs typeface="Arial" panose="020B0604020202020204" pitchFamily="34" charset="0"/>
              </a:rPr>
              <a:t>Connenctions</a:t>
            </a:r>
            <a:endParaRPr lang="en-US" sz="3100" dirty="0">
              <a:latin typeface="Arial" panose="020B0604020202020204" pitchFamily="34" charset="0"/>
              <a:cs typeface="Arial" panose="020B0604020202020204" pitchFamily="34" charset="0"/>
            </a:endParaRPr>
          </a:p>
          <a:p>
            <a:r>
              <a:rPr lang="en-US" sz="3100" dirty="0">
                <a:latin typeface="Arial" panose="020B0604020202020204" pitchFamily="34" charset="0"/>
                <a:cs typeface="Arial" panose="020B0604020202020204" pitchFamily="34" charset="0"/>
              </a:rPr>
              <a:t>Be Open-Minded</a:t>
            </a:r>
          </a:p>
          <a:p>
            <a:r>
              <a:rPr lang="en-US" sz="3100" dirty="0">
                <a:latin typeface="Arial" panose="020B0604020202020204" pitchFamily="34" charset="0"/>
                <a:cs typeface="Arial" panose="020B0604020202020204" pitchFamily="34" charset="0"/>
              </a:rPr>
              <a:t>Focus on Educational Goals</a:t>
            </a:r>
          </a:p>
          <a:p>
            <a:r>
              <a:rPr lang="en-US" sz="3100" dirty="0">
                <a:latin typeface="Arial" panose="020B0604020202020204" pitchFamily="34" charset="0"/>
                <a:cs typeface="Arial" panose="020B0604020202020204" pitchFamily="34" charset="0"/>
              </a:rPr>
              <a:t>Be Patient</a:t>
            </a:r>
          </a:p>
          <a:p>
            <a:r>
              <a:rPr lang="en-US" sz="3100" dirty="0">
                <a:latin typeface="Arial" panose="020B0604020202020204" pitchFamily="34" charset="0"/>
                <a:cs typeface="Arial" panose="020B0604020202020204" pitchFamily="34" charset="0"/>
              </a:rPr>
              <a:t>Stay positive</a:t>
            </a:r>
          </a:p>
          <a:p>
            <a:r>
              <a:rPr lang="en-US" sz="3100" dirty="0">
                <a:latin typeface="Arial" panose="020B0604020202020204" pitchFamily="34" charset="0"/>
                <a:cs typeface="Arial" panose="020B0604020202020204" pitchFamily="34" charset="0"/>
              </a:rPr>
              <a:t>Consider D2, NAIA, and Junior Colleges</a:t>
            </a:r>
          </a:p>
          <a:p>
            <a:pPr marL="114300" indent="0">
              <a:buNone/>
            </a:pPr>
            <a:endParaRPr lang="en-US" sz="3100" dirty="0">
              <a:latin typeface="Arial" panose="020B0604020202020204" pitchFamily="34" charset="0"/>
              <a:cs typeface="Arial" panose="020B0604020202020204" pitchFamily="34" charset="0"/>
            </a:endParaRPr>
          </a:p>
          <a:p>
            <a:pPr marL="114300" indent="0">
              <a:buNone/>
            </a:pPr>
            <a:endParaRPr lang="en-US" sz="3100" dirty="0">
              <a:latin typeface="Arial"/>
              <a:cs typeface="Arial"/>
            </a:endParaRPr>
          </a:p>
          <a:p>
            <a:pPr marL="114300" indent="0" algn="ctr">
              <a:buNone/>
            </a:pPr>
            <a:endParaRPr lang="en-US" sz="31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529887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18</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2258699"/>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RECRUITING AND COLLEGE</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19</a:t>
            </a:fld>
            <a:endParaRPr lang="en-US" dirty="0"/>
          </a:p>
        </p:txBody>
      </p:sp>
    </p:spTree>
    <p:extLst>
      <p:ext uri="{BB962C8B-B14F-4D97-AF65-F5344CB8AC3E}">
        <p14:creationId xmlns:p14="http://schemas.microsoft.com/office/powerpoint/2010/main" val="286818395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387474"/>
            <a:ext cx="7659687" cy="1168400"/>
          </a:xfrm>
        </p:spPr>
        <p:txBody>
          <a:bodyPr>
            <a:normAutofit/>
          </a:bodyPr>
          <a:lstStyle/>
          <a:p>
            <a:r>
              <a:rPr lang="en-US" sz="4800" dirty="0">
                <a:ln>
                  <a:solidFill>
                    <a:schemeClr val="tx1"/>
                  </a:solidFill>
                </a:ln>
                <a:solidFill>
                  <a:srgbClr val="FFFF00"/>
                </a:solidFill>
                <a:effectLst>
                  <a:outerShdw blurRad="50800" dist="38100" dir="2700000" algn="tl" rotWithShape="0">
                    <a:srgbClr val="000000">
                      <a:alpha val="43000"/>
                    </a:srgbClr>
                  </a:outerShdw>
                </a:effectLst>
                <a:latin typeface="Impact"/>
                <a:cs typeface="Impact"/>
              </a:rPr>
              <a:t>SHOCKER TRACK CLUB</a:t>
            </a:r>
          </a:p>
        </p:txBody>
      </p:sp>
      <p:sp>
        <p:nvSpPr>
          <p:cNvPr id="3" name="Text Placeholder 2"/>
          <p:cNvSpPr>
            <a:spLocks noGrp="1"/>
          </p:cNvSpPr>
          <p:nvPr>
            <p:ph type="body" idx="1"/>
          </p:nvPr>
        </p:nvSpPr>
        <p:spPr>
          <a:xfrm>
            <a:off x="883168" y="2255860"/>
            <a:ext cx="6135687" cy="600028"/>
          </a:xfrm>
        </p:spPr>
        <p:txBody>
          <a:bodyPr>
            <a:normAutofit/>
          </a:bodyPr>
          <a:lstStyle/>
          <a:p>
            <a:r>
              <a:rPr lang="en-US" sz="2800" dirty="0"/>
              <a:t>Mission</a:t>
            </a:r>
          </a:p>
        </p:txBody>
      </p:sp>
      <p:sp>
        <p:nvSpPr>
          <p:cNvPr id="5" name="Rectangle 4"/>
          <p:cNvSpPr/>
          <p:nvPr/>
        </p:nvSpPr>
        <p:spPr>
          <a:xfrm>
            <a:off x="883168" y="2695701"/>
            <a:ext cx="7024459" cy="3416320"/>
          </a:xfrm>
          <a:prstGeom prst="rect">
            <a:avLst/>
          </a:prstGeom>
        </p:spPr>
        <p:txBody>
          <a:bodyPr wrap="square">
            <a:spAutoFit/>
          </a:bodyPr>
          <a:lstStyle/>
          <a:p>
            <a:r>
              <a:rPr lang="en-US" sz="3600" dirty="0">
                <a:latin typeface="Impact"/>
                <a:cs typeface="Impact"/>
              </a:rPr>
              <a:t>The Shocker Track Club, Inc., (STC) is a 501(C)(3) organization that helps support Wichita State University Track &amp; Field, Friends University Track &amp; Field, and Wichita area Track and Field club activities.</a:t>
            </a:r>
          </a:p>
        </p:txBody>
      </p:sp>
      <p:pic>
        <p:nvPicPr>
          <p:cNvPr id="6" name="Picture 5"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128932" y="300277"/>
            <a:ext cx="1253068" cy="1308227"/>
          </a:xfrm>
          <a:prstGeom prst="rect">
            <a:avLst/>
          </a:prstGeom>
          <a:noFill/>
          <a:ln>
            <a:noFill/>
          </a:ln>
        </p:spPr>
      </p:pic>
      <p:sp>
        <p:nvSpPr>
          <p:cNvPr id="4" name="Slide Number Placeholder 3"/>
          <p:cNvSpPr>
            <a:spLocks noGrp="1"/>
          </p:cNvSpPr>
          <p:nvPr>
            <p:ph type="sldNum" sz="quarter" idx="12"/>
          </p:nvPr>
        </p:nvSpPr>
        <p:spPr/>
        <p:txBody>
          <a:bodyPr/>
          <a:lstStyle/>
          <a:p>
            <a:fld id="{34452F5A-1E19-4F47-A5DD-CF3E6D8BC662}" type="slidenum">
              <a:rPr lang="en-US" smtClean="0"/>
              <a:t>2</a:t>
            </a:fld>
            <a:endParaRPr lang="en-US" dirty="0"/>
          </a:p>
        </p:txBody>
      </p:sp>
    </p:spTree>
    <p:extLst>
      <p:ext uri="{BB962C8B-B14F-4D97-AF65-F5344CB8AC3E}">
        <p14:creationId xmlns:p14="http://schemas.microsoft.com/office/powerpoint/2010/main" val="155621766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Education First…</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r>
              <a:rPr lang="en-US" sz="7000" dirty="0">
                <a:latin typeface="Arial"/>
                <a:cs typeface="Arial"/>
              </a:rPr>
              <a:t>Participating in college athletics is a means to an end.</a:t>
            </a:r>
          </a:p>
          <a:p>
            <a:endParaRPr lang="en-US" sz="7000" dirty="0">
              <a:latin typeface="Arial"/>
              <a:cs typeface="Arial"/>
            </a:endParaRPr>
          </a:p>
          <a:p>
            <a:r>
              <a:rPr lang="en-US" sz="7000" dirty="0">
                <a:highlight>
                  <a:srgbClr val="FFFF00"/>
                </a:highlight>
                <a:latin typeface="Arial"/>
                <a:cs typeface="Arial"/>
              </a:rPr>
              <a:t>What are you interested in studying in college?</a:t>
            </a:r>
          </a:p>
          <a:p>
            <a:endParaRPr lang="en-US" sz="7000" dirty="0">
              <a:latin typeface="Arial"/>
              <a:cs typeface="Arial"/>
            </a:endParaRPr>
          </a:p>
          <a:p>
            <a:r>
              <a:rPr lang="en-US" sz="7000" dirty="0">
                <a:highlight>
                  <a:srgbClr val="FFFF00"/>
                </a:highlight>
                <a:latin typeface="Arial"/>
                <a:cs typeface="Arial"/>
              </a:rPr>
              <a:t>What do you want to do after you graduate from college?</a:t>
            </a:r>
          </a:p>
          <a:p>
            <a:endParaRPr lang="en-US" sz="7000" dirty="0">
              <a:latin typeface="Arial"/>
              <a:cs typeface="Arial"/>
            </a:endParaRPr>
          </a:p>
          <a:p>
            <a:r>
              <a:rPr lang="en-US" sz="7000" dirty="0">
                <a:latin typeface="Arial"/>
                <a:cs typeface="Arial"/>
              </a:rPr>
              <a:t>Colleges provide tremendous support for athletes.</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3"/>
          <a:srcRect/>
          <a:stretch/>
        </p:blipFill>
        <p:spPr>
          <a:xfrm>
            <a:off x="2642098" y="4099185"/>
            <a:ext cx="3072402" cy="2593914"/>
          </a:xfrm>
          <a:prstGeom prst="rect">
            <a:avLst/>
          </a:prstGeom>
          <a:effectLst>
            <a:softEdge rad="482600"/>
          </a:effectLst>
        </p:spPr>
      </p:pic>
    </p:spTree>
    <p:extLst>
      <p:ext uri="{BB962C8B-B14F-4D97-AF65-F5344CB8AC3E}">
        <p14:creationId xmlns:p14="http://schemas.microsoft.com/office/powerpoint/2010/main" val="1134669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4031" y="1201758"/>
            <a:ext cx="3048000" cy="1143000"/>
          </a:xfrm>
        </p:spPr>
        <p:txBody>
          <a:bodyPr/>
          <a:lstStyle/>
          <a:p>
            <a:r>
              <a:rPr lang="en-US" dirty="0">
                <a:solidFill>
                  <a:schemeClr val="tx1"/>
                </a:solidFill>
                <a:latin typeface="Impact"/>
                <a:cs typeface="Impact"/>
              </a:rPr>
              <a:t>… and Last</a:t>
            </a:r>
          </a:p>
        </p:txBody>
      </p:sp>
      <p:sp>
        <p:nvSpPr>
          <p:cNvPr id="3" name="Content Placeholder 2"/>
          <p:cNvSpPr>
            <a:spLocks noGrp="1"/>
          </p:cNvSpPr>
          <p:nvPr>
            <p:ph sz="half" idx="1"/>
          </p:nvPr>
        </p:nvSpPr>
        <p:spPr>
          <a:xfrm>
            <a:off x="5185266" y="2145791"/>
            <a:ext cx="3048000" cy="4169665"/>
          </a:xfrm>
        </p:spPr>
        <p:txBody>
          <a:bodyPr>
            <a:normAutofit fontScale="25000" lnSpcReduction="20000"/>
          </a:bodyPr>
          <a:lstStyle/>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pPr marL="114300" indent="0" algn="ctr">
              <a:buNone/>
            </a:pPr>
            <a:r>
              <a:rPr lang="en-US" sz="11200" dirty="0">
                <a:latin typeface="Arial"/>
                <a:cs typeface="Arial"/>
              </a:rPr>
              <a:t>Becoming a Collegiate Student Athlete is a Special Opportunity and a Privilege.</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pic>
        <p:nvPicPr>
          <p:cNvPr id="9" name="Content Placeholder 8">
            <a:extLst>
              <a:ext uri="{FF2B5EF4-FFF2-40B4-BE49-F238E27FC236}">
                <a16:creationId xmlns:a16="http://schemas.microsoft.com/office/drawing/2014/main" id="{1C6B5399-E9FB-890A-B15D-DBCE0AF8202D}"/>
              </a:ext>
            </a:extLst>
          </p:cNvPr>
          <p:cNvPicPr>
            <a:picLocks noGrp="1" noChangeAspect="1"/>
          </p:cNvPicPr>
          <p:nvPr>
            <p:ph sz="half" idx="2"/>
          </p:nvPr>
        </p:nvPicPr>
        <p:blipFill>
          <a:blip r:embed="rId2"/>
          <a:stretch>
            <a:fillRect/>
          </a:stretch>
        </p:blipFill>
        <p:spPr>
          <a:xfrm>
            <a:off x="301134" y="274638"/>
            <a:ext cx="4884132" cy="6308724"/>
          </a:xfrm>
        </p:spPr>
      </p:pic>
      <p:sp>
        <p:nvSpPr>
          <p:cNvPr id="4" name="Slide Number Placeholder 3"/>
          <p:cNvSpPr>
            <a:spLocks noGrp="1"/>
          </p:cNvSpPr>
          <p:nvPr>
            <p:ph type="sldNum" sz="quarter" idx="12"/>
          </p:nvPr>
        </p:nvSpPr>
        <p:spPr/>
        <p:txBody>
          <a:bodyPr/>
          <a:lstStyle/>
          <a:p>
            <a:fld id="{34452F5A-1E19-4F47-A5DD-CF3E6D8BC662}" type="slidenum">
              <a:rPr lang="en-US" smtClean="0"/>
              <a:t>21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047933" y="79734"/>
            <a:ext cx="1185333" cy="1062694"/>
          </a:xfrm>
          <a:prstGeom prst="rect">
            <a:avLst/>
          </a:prstGeom>
          <a:noFill/>
          <a:ln>
            <a:noFill/>
          </a:ln>
        </p:spPr>
      </p:pic>
    </p:spTree>
    <p:extLst>
      <p:ext uri="{BB962C8B-B14F-4D97-AF65-F5344CB8AC3E}">
        <p14:creationId xmlns:p14="http://schemas.microsoft.com/office/powerpoint/2010/main" val="14263018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Requirements…</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pPr marL="114300" indent="0" algn="ctr">
              <a:buNone/>
            </a:pPr>
            <a:r>
              <a:rPr lang="en-US" sz="7000" b="1" dirty="0">
                <a:latin typeface="Arial"/>
                <a:cs typeface="Arial"/>
              </a:rPr>
              <a:t>Colleges/Universities track academic progress of ALL athletes!</a:t>
            </a:r>
          </a:p>
          <a:p>
            <a:pPr marL="114300" indent="0">
              <a:buNone/>
            </a:pPr>
            <a:endParaRPr lang="en-US" sz="5900" b="1" dirty="0">
              <a:latin typeface="Arial"/>
              <a:cs typeface="Arial"/>
            </a:endParaRPr>
          </a:p>
          <a:p>
            <a:pPr marL="114300" indent="0" algn="ctr">
              <a:buNone/>
            </a:pPr>
            <a:r>
              <a:rPr lang="en-US" sz="5900" b="1" dirty="0">
                <a:latin typeface="Arial"/>
                <a:cs typeface="Arial"/>
                <a:hlinkClick r:id="rId2"/>
              </a:rPr>
              <a:t>American Athletic Team Academic Excellence</a:t>
            </a:r>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r>
              <a:rPr lang="en-US" sz="5900" b="1" dirty="0">
                <a:latin typeface="Arial"/>
                <a:cs typeface="Arial"/>
                <a:hlinkClick r:id="rId3"/>
              </a:rPr>
              <a:t>Wichita State University Academic Excellence</a:t>
            </a:r>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5"/>
          <a:srcRect/>
          <a:stretch/>
        </p:blipFill>
        <p:spPr>
          <a:xfrm>
            <a:off x="2580361" y="4969174"/>
            <a:ext cx="2921873" cy="1658981"/>
          </a:xfrm>
          <a:prstGeom prst="rect">
            <a:avLst/>
          </a:prstGeom>
          <a:effectLst>
            <a:softEdge rad="57589"/>
          </a:effectLst>
        </p:spPr>
      </p:pic>
      <p:pic>
        <p:nvPicPr>
          <p:cNvPr id="8" name="Picture 7">
            <a:extLst>
              <a:ext uri="{FF2B5EF4-FFF2-40B4-BE49-F238E27FC236}">
                <a16:creationId xmlns:a16="http://schemas.microsoft.com/office/drawing/2014/main" id="{B80CA8CD-FEB1-6D4C-8A39-773117BC9571}"/>
              </a:ext>
            </a:extLst>
          </p:cNvPr>
          <p:cNvPicPr>
            <a:picLocks noChangeAspect="1"/>
          </p:cNvPicPr>
          <p:nvPr/>
        </p:nvPicPr>
        <p:blipFill>
          <a:blip r:embed="rId6"/>
          <a:srcRect/>
          <a:stretch/>
        </p:blipFill>
        <p:spPr>
          <a:xfrm>
            <a:off x="2580361" y="2873399"/>
            <a:ext cx="2921873" cy="1820630"/>
          </a:xfrm>
          <a:prstGeom prst="rect">
            <a:avLst/>
          </a:prstGeom>
          <a:effectLst>
            <a:softEdge rad="139700"/>
          </a:effectLst>
        </p:spPr>
      </p:pic>
    </p:spTree>
    <p:extLst>
      <p:ext uri="{BB962C8B-B14F-4D97-AF65-F5344CB8AC3E}">
        <p14:creationId xmlns:p14="http://schemas.microsoft.com/office/powerpoint/2010/main" val="1506267601"/>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31AA-E185-3D4D-81D9-143186E0FB6A}"/>
              </a:ext>
            </a:extLst>
          </p:cNvPr>
          <p:cNvSpPr>
            <a:spLocks noGrp="1"/>
          </p:cNvSpPr>
          <p:nvPr>
            <p:ph type="title"/>
          </p:nvPr>
        </p:nvSpPr>
        <p:spPr/>
        <p:txBody>
          <a:bodyPr/>
          <a:lstStyle/>
          <a:p>
            <a:r>
              <a:rPr lang="en-US" dirty="0">
                <a:solidFill>
                  <a:schemeClr val="tx1"/>
                </a:solidFill>
                <a:latin typeface="Impact" panose="020B0806030902050204" pitchFamily="34" charset="0"/>
              </a:rPr>
              <a:t>Other Requirements</a:t>
            </a:r>
          </a:p>
        </p:txBody>
      </p:sp>
      <p:sp>
        <p:nvSpPr>
          <p:cNvPr id="3" name="Content Placeholder 2">
            <a:extLst>
              <a:ext uri="{FF2B5EF4-FFF2-40B4-BE49-F238E27FC236}">
                <a16:creationId xmlns:a16="http://schemas.microsoft.com/office/drawing/2014/main" id="{CB2BF328-44B5-4C4B-9F5E-391EBD74856C}"/>
              </a:ext>
            </a:extLst>
          </p:cNvPr>
          <p:cNvSpPr>
            <a:spLocks noGrp="1"/>
          </p:cNvSpPr>
          <p:nvPr>
            <p:ph idx="1"/>
          </p:nvPr>
        </p:nvSpPr>
        <p:spPr>
          <a:xfrm>
            <a:off x="457200" y="3639501"/>
            <a:ext cx="7620000" cy="1744029"/>
          </a:xfrm>
        </p:spPr>
        <p:txBody>
          <a:bodyPr/>
          <a:lstStyle/>
          <a:p>
            <a:pPr marL="114300" indent="0">
              <a:buNone/>
            </a:pPr>
            <a:endParaRPr lang="en-US" sz="2800" dirty="0">
              <a:hlinkClick r:id="rId2"/>
            </a:endParaRPr>
          </a:p>
          <a:p>
            <a:r>
              <a:rPr lang="en-US" sz="2800" dirty="0">
                <a:hlinkClick r:id="rId2"/>
              </a:rPr>
              <a:t>CollegeEligibilityRequirementsperKSHSAA</a:t>
            </a:r>
            <a:endParaRPr lang="en-US" sz="2800"/>
          </a:p>
          <a:p>
            <a:endParaRPr lang="en-US" dirty="0"/>
          </a:p>
        </p:txBody>
      </p:sp>
      <p:sp>
        <p:nvSpPr>
          <p:cNvPr id="4" name="Slide Number Placeholder 3">
            <a:extLst>
              <a:ext uri="{FF2B5EF4-FFF2-40B4-BE49-F238E27FC236}">
                <a16:creationId xmlns:a16="http://schemas.microsoft.com/office/drawing/2014/main" id="{AE6FB2E9-A25E-DF4B-83FC-8DCB919DD777}"/>
              </a:ext>
            </a:extLst>
          </p:cNvPr>
          <p:cNvSpPr>
            <a:spLocks noGrp="1"/>
          </p:cNvSpPr>
          <p:nvPr>
            <p:ph type="sldNum" sz="quarter" idx="12"/>
          </p:nvPr>
        </p:nvSpPr>
        <p:spPr/>
        <p:txBody>
          <a:bodyPr/>
          <a:lstStyle/>
          <a:p>
            <a:fld id="{1D090886-B715-8945-98E5-4A2447DA0965}" type="slidenum">
              <a:rPr lang="en-US" smtClean="0"/>
              <a:t>23</a:t>
            </a:fld>
            <a:endParaRPr lang="en-US" dirty="0"/>
          </a:p>
        </p:txBody>
      </p:sp>
      <p:pic>
        <p:nvPicPr>
          <p:cNvPr id="6" name="Picture 5" descr="A person running in a field&#10;&#10;Description automatically generated">
            <a:extLst>
              <a:ext uri="{FF2B5EF4-FFF2-40B4-BE49-F238E27FC236}">
                <a16:creationId xmlns:a16="http://schemas.microsoft.com/office/drawing/2014/main" id="{AE831782-A651-6705-384D-3B55174623DF}"/>
              </a:ext>
            </a:extLst>
          </p:cNvPr>
          <p:cNvPicPr>
            <a:picLocks noChangeAspect="1"/>
          </p:cNvPicPr>
          <p:nvPr/>
        </p:nvPicPr>
        <p:blipFill>
          <a:blip r:embed="rId3"/>
          <a:stretch>
            <a:fillRect/>
          </a:stretch>
        </p:blipFill>
        <p:spPr>
          <a:xfrm>
            <a:off x="381000" y="1555804"/>
            <a:ext cx="7772400" cy="1945531"/>
          </a:xfrm>
          <a:prstGeom prst="rect">
            <a:avLst/>
          </a:prstGeom>
        </p:spPr>
      </p:pic>
    </p:spTree>
    <p:extLst>
      <p:ext uri="{BB962C8B-B14F-4D97-AF65-F5344CB8AC3E}">
        <p14:creationId xmlns:p14="http://schemas.microsoft.com/office/powerpoint/2010/main" val="786341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Academic Requirements ..</a:t>
            </a:r>
          </a:p>
        </p:txBody>
      </p:sp>
      <p:sp>
        <p:nvSpPr>
          <p:cNvPr id="3" name="Content Placeholder 2"/>
          <p:cNvSpPr>
            <a:spLocks noGrp="1"/>
          </p:cNvSpPr>
          <p:nvPr>
            <p:ph idx="1"/>
          </p:nvPr>
        </p:nvSpPr>
        <p:spPr>
          <a:xfrm>
            <a:off x="176494" y="1332642"/>
            <a:ext cx="8003611" cy="5250720"/>
          </a:xfrm>
        </p:spPr>
        <p:txBody>
          <a:bodyPr>
            <a:normAutofit fontScale="25000" lnSpcReduction="20000"/>
          </a:bodyPr>
          <a:lstStyle/>
          <a:p>
            <a:pPr marL="114300" indent="0">
              <a:buNone/>
            </a:pPr>
            <a:r>
              <a:rPr lang="en-US" sz="11200" dirty="0">
                <a:latin typeface="Arial"/>
                <a:cs typeface="Arial"/>
              </a:rPr>
              <a:t>In general, the following is required for admittance to a NCAA Division 1 University –</a:t>
            </a:r>
          </a:p>
          <a:p>
            <a:pPr marL="114300" indent="0">
              <a:buNone/>
            </a:pPr>
            <a:endParaRPr lang="en-US" sz="5600" dirty="0">
              <a:latin typeface="Arial"/>
              <a:cs typeface="Arial"/>
            </a:endParaRPr>
          </a:p>
          <a:p>
            <a:pPr marL="114300" indent="0">
              <a:buNone/>
            </a:pPr>
            <a:r>
              <a:rPr lang="en-US" sz="9600" dirty="0">
                <a:latin typeface="Arial"/>
                <a:cs typeface="Arial"/>
              </a:rPr>
              <a:t>16 Core Courses -</a:t>
            </a:r>
          </a:p>
          <a:p>
            <a:pPr lvl="1"/>
            <a:r>
              <a:rPr lang="en-US" sz="7200" dirty="0">
                <a:latin typeface="Arial"/>
                <a:cs typeface="Arial"/>
              </a:rPr>
              <a:t>4 years of English</a:t>
            </a:r>
          </a:p>
          <a:p>
            <a:pPr lvl="1"/>
            <a:r>
              <a:rPr lang="en-US" sz="7200" dirty="0">
                <a:latin typeface="Arial"/>
                <a:cs typeface="Arial"/>
              </a:rPr>
              <a:t>3 years of Math (Algebra 1 or Higher)</a:t>
            </a:r>
          </a:p>
          <a:p>
            <a:pPr lvl="1"/>
            <a:r>
              <a:rPr lang="en-US" sz="7200" dirty="0">
                <a:latin typeface="Arial"/>
                <a:cs typeface="Arial"/>
              </a:rPr>
              <a:t>2 years of natural of physical science </a:t>
            </a:r>
          </a:p>
          <a:p>
            <a:pPr lvl="2"/>
            <a:r>
              <a:rPr lang="en-US" sz="7200" dirty="0">
                <a:latin typeface="Arial"/>
                <a:cs typeface="Arial"/>
              </a:rPr>
              <a:t>(including one year of lab science)</a:t>
            </a:r>
          </a:p>
          <a:p>
            <a:pPr lvl="1"/>
            <a:r>
              <a:rPr lang="en-US" sz="7200" dirty="0">
                <a:latin typeface="Arial"/>
                <a:cs typeface="Arial"/>
              </a:rPr>
              <a:t>1 year (extra) of English, Math or natural or physical science</a:t>
            </a:r>
          </a:p>
          <a:p>
            <a:pPr lvl="1"/>
            <a:r>
              <a:rPr lang="en-US" sz="7200" dirty="0">
                <a:latin typeface="Arial"/>
                <a:cs typeface="Arial"/>
              </a:rPr>
              <a:t>2 years of social science</a:t>
            </a:r>
          </a:p>
          <a:p>
            <a:pPr lvl="1"/>
            <a:r>
              <a:rPr lang="en-US" sz="7200" dirty="0">
                <a:latin typeface="Arial"/>
                <a:cs typeface="Arial"/>
              </a:rPr>
              <a:t>4 years of extra core courses </a:t>
            </a:r>
          </a:p>
          <a:p>
            <a:pPr lvl="2"/>
            <a:r>
              <a:rPr lang="en-US" sz="7200" dirty="0">
                <a:latin typeface="Arial"/>
                <a:cs typeface="Arial"/>
              </a:rPr>
              <a:t>(from any category above)</a:t>
            </a:r>
          </a:p>
          <a:p>
            <a:pPr lvl="2"/>
            <a:r>
              <a:rPr lang="en-US" sz="7000" dirty="0">
                <a:latin typeface="Arial"/>
                <a:cs typeface="Arial"/>
              </a:rPr>
              <a:t>Social Sciences</a:t>
            </a:r>
          </a:p>
          <a:p>
            <a:pPr lvl="2"/>
            <a:r>
              <a:rPr lang="en-US" sz="7000" dirty="0">
                <a:latin typeface="Arial"/>
                <a:cs typeface="Arial"/>
              </a:rPr>
              <a:t>Foreign Language</a:t>
            </a:r>
          </a:p>
          <a:p>
            <a:endParaRPr lang="en-US" sz="5900" dirty="0">
              <a:latin typeface="Arial"/>
              <a:cs typeface="Arial"/>
            </a:endParaRPr>
          </a:p>
          <a:p>
            <a:r>
              <a:rPr lang="en-US" sz="9600" dirty="0">
                <a:latin typeface="Arial"/>
                <a:cs typeface="Arial"/>
              </a:rPr>
              <a:t>Minimum GPA</a:t>
            </a:r>
          </a:p>
          <a:p>
            <a:pPr marL="114300" indent="0">
              <a:buNone/>
            </a:pPr>
            <a:endParaRPr lang="en-US" sz="4800" dirty="0">
              <a:latin typeface="Arial"/>
              <a:cs typeface="Arial"/>
            </a:endParaRPr>
          </a:p>
          <a:p>
            <a:r>
              <a:rPr lang="en-US" sz="9600" dirty="0">
                <a:latin typeface="Arial"/>
                <a:cs typeface="Arial"/>
              </a:rPr>
              <a:t>Standardized Test Score - ACT or SAT</a:t>
            </a:r>
          </a:p>
          <a:p>
            <a:pPr lvl="1"/>
            <a:endParaRPr lang="en-US" sz="5700" dirty="0">
              <a:latin typeface="Arial"/>
              <a:cs typeface="Arial"/>
            </a:endParaRP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49016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Things to Consider…</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7000" dirty="0">
              <a:latin typeface="Arial"/>
              <a:cs typeface="Arial"/>
            </a:endParaRPr>
          </a:p>
          <a:p>
            <a:r>
              <a:rPr lang="en-US" sz="8800" dirty="0">
                <a:latin typeface="Arial"/>
                <a:cs typeface="Arial"/>
              </a:rPr>
              <a:t>For colleges without football – the Track and Field Team is typically the largest athletic team on campus</a:t>
            </a:r>
          </a:p>
          <a:p>
            <a:pPr marL="114300" indent="0">
              <a:buNone/>
            </a:pPr>
            <a:endParaRPr lang="en-US" sz="8800" dirty="0">
              <a:latin typeface="Arial"/>
              <a:cs typeface="Arial"/>
            </a:endParaRPr>
          </a:p>
          <a:p>
            <a:r>
              <a:rPr lang="en-US" sz="8800" dirty="0">
                <a:latin typeface="Arial"/>
                <a:cs typeface="Arial"/>
              </a:rPr>
              <a:t>Some scholarships are based upon ability to score at conference meets</a:t>
            </a:r>
          </a:p>
          <a:p>
            <a:endParaRPr lang="en-US" sz="8800" dirty="0">
              <a:latin typeface="Arial"/>
              <a:cs typeface="Arial"/>
            </a:endParaRPr>
          </a:p>
          <a:p>
            <a:r>
              <a:rPr lang="en-US" sz="8800" dirty="0">
                <a:latin typeface="Arial"/>
                <a:cs typeface="Arial"/>
              </a:rPr>
              <a:t>Athletes competing in Track &amp; Field AND Cross-Country sometimes earn more scholarship benefits</a:t>
            </a:r>
          </a:p>
          <a:p>
            <a:pPr marL="114300" indent="0">
              <a:buNone/>
            </a:pPr>
            <a:endParaRPr lang="en-US" sz="8800" dirty="0">
              <a:latin typeface="Arial"/>
              <a:cs typeface="Arial"/>
            </a:endParaRPr>
          </a:p>
          <a:p>
            <a:r>
              <a:rPr lang="en-US" sz="8800" dirty="0">
                <a:latin typeface="Arial"/>
                <a:cs typeface="Arial"/>
              </a:rPr>
              <a:t>Redshirting can be good</a:t>
            </a:r>
          </a:p>
          <a:p>
            <a:endParaRPr lang="en-US" sz="8800" dirty="0">
              <a:latin typeface="Arial"/>
              <a:cs typeface="Arial"/>
            </a:endParaRPr>
          </a:p>
          <a:p>
            <a:r>
              <a:rPr lang="en-US" sz="8800" dirty="0">
                <a:latin typeface="Arial"/>
                <a:cs typeface="Arial"/>
              </a:rPr>
              <a:t>NCAA D3 schools and Ivy League D1 schools do not offer athletic scholarships</a:t>
            </a:r>
          </a:p>
          <a:p>
            <a:endParaRPr lang="en-US" sz="8800" dirty="0">
              <a:latin typeface="Arial"/>
              <a:cs typeface="Arial"/>
            </a:endParaRPr>
          </a:p>
          <a:p>
            <a:r>
              <a:rPr lang="en-US" sz="8800" dirty="0">
                <a:latin typeface="Arial"/>
                <a:cs typeface="Arial"/>
              </a:rPr>
              <a:t>Not all Track &amp; Field athletes receive full scholarships</a:t>
            </a:r>
          </a:p>
          <a:p>
            <a:pPr lvl="1"/>
            <a:r>
              <a:rPr lang="en-US" sz="7200" dirty="0">
                <a:latin typeface="Arial"/>
                <a:cs typeface="Arial"/>
              </a:rPr>
              <a:t>Track and Field typically has 12.6 scholarships available </a:t>
            </a:r>
          </a:p>
          <a:p>
            <a:endParaRPr lang="en-US" sz="88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74268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Scholarships Available…</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Men’s T&amp;F programs have fully funded -</a:t>
            </a:r>
          </a:p>
          <a:p>
            <a:pPr lvl="1"/>
            <a:r>
              <a:rPr lang="en-US" sz="8600" dirty="0">
                <a:latin typeface="Arial" panose="020B0604020202020204" pitchFamily="34" charset="0"/>
                <a:cs typeface="Arial" panose="020B0604020202020204" pitchFamily="34" charset="0"/>
              </a:rPr>
              <a:t>NCAA D1 schools have </a:t>
            </a:r>
            <a:r>
              <a:rPr lang="en-US" sz="8600" strike="sngStrike" dirty="0">
                <a:latin typeface="Arial" panose="020B0604020202020204" pitchFamily="34" charset="0"/>
                <a:cs typeface="Arial" panose="020B0604020202020204" pitchFamily="34" charset="0"/>
              </a:rPr>
              <a:t>12.6</a:t>
            </a:r>
            <a:r>
              <a:rPr lang="en-US" sz="8600" dirty="0">
                <a:latin typeface="Arial" panose="020B0604020202020204" pitchFamily="34" charset="0"/>
                <a:cs typeface="Arial" panose="020B0604020202020204" pitchFamily="34" charset="0"/>
              </a:rPr>
              <a:t> scholarships</a:t>
            </a:r>
          </a:p>
          <a:p>
            <a:pPr lvl="1"/>
            <a:r>
              <a:rPr lang="en-US" sz="8600" dirty="0">
                <a:latin typeface="Arial" panose="020B0604020202020204" pitchFamily="34" charset="0"/>
                <a:cs typeface="Arial" panose="020B0604020202020204" pitchFamily="34" charset="0"/>
              </a:rPr>
              <a:t>NCAA D2 schools have </a:t>
            </a:r>
            <a:r>
              <a:rPr lang="en-US" sz="8600" strike="sngStrike" dirty="0">
                <a:latin typeface="Arial" panose="020B0604020202020204" pitchFamily="34" charset="0"/>
                <a:cs typeface="Arial" panose="020B0604020202020204" pitchFamily="34" charset="0"/>
              </a:rPr>
              <a:t>12.6</a:t>
            </a:r>
            <a:r>
              <a:rPr lang="en-US" sz="8600" dirty="0">
                <a:latin typeface="Arial" panose="020B0604020202020204" pitchFamily="34" charset="0"/>
                <a:cs typeface="Arial" panose="020B0604020202020204" pitchFamily="34" charset="0"/>
              </a:rPr>
              <a:t> scholarships</a:t>
            </a:r>
          </a:p>
          <a:p>
            <a:pPr lvl="1"/>
            <a:r>
              <a:rPr lang="en-US" sz="8600" dirty="0">
                <a:latin typeface="Arial" panose="020B0604020202020204" pitchFamily="34" charset="0"/>
                <a:cs typeface="Arial" panose="020B0604020202020204" pitchFamily="34" charset="0"/>
              </a:rPr>
              <a:t>NAIA programs have </a:t>
            </a:r>
            <a:r>
              <a:rPr lang="en-US" sz="8600" strike="sngStrike" dirty="0">
                <a:latin typeface="Arial" panose="020B0604020202020204" pitchFamily="34" charset="0"/>
                <a:cs typeface="Arial" panose="020B0604020202020204" pitchFamily="34" charset="0"/>
              </a:rPr>
              <a:t>12</a:t>
            </a:r>
            <a:r>
              <a:rPr lang="en-US" sz="8600" dirty="0">
                <a:latin typeface="Arial" panose="020B0604020202020204" pitchFamily="34" charset="0"/>
                <a:cs typeface="Arial" panose="020B0604020202020204" pitchFamily="34" charset="0"/>
              </a:rPr>
              <a:t> scholarships</a:t>
            </a:r>
          </a:p>
          <a:p>
            <a:endParaRPr lang="en-US" sz="8600" dirty="0">
              <a:latin typeface="Arial" panose="020B0604020202020204" pitchFamily="34" charset="0"/>
              <a:cs typeface="Arial" panose="020B0604020202020204" pitchFamily="34" charset="0"/>
            </a:endParaRPr>
          </a:p>
          <a:p>
            <a:endParaRPr lang="en-US" sz="86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Women’s T&amp;F programs have fully funded -</a:t>
            </a:r>
          </a:p>
          <a:p>
            <a:pPr lvl="1"/>
            <a:r>
              <a:rPr lang="en-US" sz="8600" dirty="0">
                <a:latin typeface="Arial" panose="020B0604020202020204" pitchFamily="34" charset="0"/>
                <a:cs typeface="Arial" panose="020B0604020202020204" pitchFamily="34" charset="0"/>
              </a:rPr>
              <a:t>NCAA D1 schools have </a:t>
            </a:r>
            <a:r>
              <a:rPr lang="en-US" sz="8600" strike="sngStrike" dirty="0">
                <a:latin typeface="Arial" panose="020B0604020202020204" pitchFamily="34" charset="0"/>
                <a:cs typeface="Arial" panose="020B0604020202020204" pitchFamily="34" charset="0"/>
              </a:rPr>
              <a:t>18</a:t>
            </a:r>
            <a:r>
              <a:rPr lang="en-US" sz="8600" dirty="0">
                <a:latin typeface="Arial" panose="020B0604020202020204" pitchFamily="34" charset="0"/>
                <a:cs typeface="Arial" panose="020B0604020202020204" pitchFamily="34" charset="0"/>
              </a:rPr>
              <a:t> scholarships</a:t>
            </a:r>
          </a:p>
          <a:p>
            <a:pPr lvl="1"/>
            <a:r>
              <a:rPr lang="en-US" sz="8600" dirty="0">
                <a:latin typeface="Arial" panose="020B0604020202020204" pitchFamily="34" charset="0"/>
                <a:cs typeface="Arial" panose="020B0604020202020204" pitchFamily="34" charset="0"/>
              </a:rPr>
              <a:t>NCAA D2 schools have </a:t>
            </a:r>
            <a:r>
              <a:rPr lang="en-US" sz="8600" strike="sngStrike" dirty="0">
                <a:latin typeface="Arial" panose="020B0604020202020204" pitchFamily="34" charset="0"/>
                <a:cs typeface="Arial" panose="020B0604020202020204" pitchFamily="34" charset="0"/>
              </a:rPr>
              <a:t>12.6</a:t>
            </a:r>
            <a:r>
              <a:rPr lang="en-US" sz="8600" dirty="0">
                <a:latin typeface="Arial" panose="020B0604020202020204" pitchFamily="34" charset="0"/>
                <a:cs typeface="Arial" panose="020B0604020202020204" pitchFamily="34" charset="0"/>
              </a:rPr>
              <a:t> scholarships</a:t>
            </a:r>
          </a:p>
          <a:p>
            <a:pPr lvl="1"/>
            <a:r>
              <a:rPr lang="en-US" sz="8600" dirty="0">
                <a:latin typeface="Arial" panose="020B0604020202020204" pitchFamily="34" charset="0"/>
                <a:cs typeface="Arial" panose="020B0604020202020204" pitchFamily="34" charset="0"/>
              </a:rPr>
              <a:t>NAIA programs have </a:t>
            </a:r>
            <a:r>
              <a:rPr lang="en-US" sz="8600" strike="sngStrike" dirty="0">
                <a:latin typeface="Arial" panose="020B0604020202020204" pitchFamily="34" charset="0"/>
                <a:cs typeface="Arial" panose="020B0604020202020204" pitchFamily="34" charset="0"/>
              </a:rPr>
              <a:t>12</a:t>
            </a:r>
            <a:r>
              <a:rPr lang="en-US" sz="8600" dirty="0">
                <a:latin typeface="Arial" panose="020B0604020202020204" pitchFamily="34" charset="0"/>
                <a:cs typeface="Arial" panose="020B0604020202020204" pitchFamily="34" charset="0"/>
              </a:rPr>
              <a:t> scholarships</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109172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265394" y="1268943"/>
            <a:ext cx="8003611" cy="558905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48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r>
              <a:rPr lang="en-US" sz="9600" dirty="0">
                <a:latin typeface="Arial"/>
                <a:cs typeface="Arial"/>
              </a:rPr>
              <a:t>Uniforms and Training Gear</a:t>
            </a:r>
          </a:p>
          <a:p>
            <a:pPr lvl="1"/>
            <a:endParaRPr lang="en-US" sz="9600" dirty="0">
              <a:latin typeface="Arial"/>
              <a:cs typeface="Arial"/>
            </a:endParaRPr>
          </a:p>
          <a:p>
            <a:pPr lvl="1"/>
            <a:r>
              <a:rPr lang="en-US" sz="9600" i="1" dirty="0">
                <a:highlight>
                  <a:srgbClr val="FFFF00"/>
                </a:highlight>
                <a:latin typeface="Arial"/>
                <a:cs typeface="Arial"/>
              </a:rPr>
              <a:t>Training in their sport/event</a:t>
            </a:r>
          </a:p>
          <a:p>
            <a:pPr lvl="1"/>
            <a:r>
              <a:rPr lang="en-US" sz="9600" i="1" dirty="0">
                <a:highlight>
                  <a:srgbClr val="FFFF00"/>
                </a:highlight>
                <a:latin typeface="Arial"/>
                <a:cs typeface="Arial"/>
              </a:rPr>
              <a:t>Access to Trainers</a:t>
            </a:r>
          </a:p>
          <a:p>
            <a:pPr lvl="1"/>
            <a:r>
              <a:rPr lang="en-US" sz="9600" i="1" dirty="0">
                <a:highlight>
                  <a:srgbClr val="FFFF00"/>
                </a:highlight>
                <a:latin typeface="Arial"/>
                <a:cs typeface="Arial"/>
              </a:rPr>
              <a:t>Weight and Physical Development Training</a:t>
            </a:r>
          </a:p>
          <a:p>
            <a:pPr lvl="1"/>
            <a:r>
              <a:rPr lang="en-US" sz="9600" i="1" dirty="0">
                <a:highlight>
                  <a:srgbClr val="FFFF00"/>
                </a:highlight>
                <a:latin typeface="Arial"/>
                <a:cs typeface="Arial"/>
              </a:rPr>
              <a:t>Study Hall and Tutoring and Academic Advising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057917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176494" y="1417638"/>
            <a:ext cx="8003611" cy="536514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96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endParaRPr lang="en-US" sz="9600" dirty="0">
              <a:latin typeface="Arial"/>
              <a:cs typeface="Arial"/>
            </a:endParaRPr>
          </a:p>
          <a:p>
            <a:pPr lvl="1"/>
            <a:r>
              <a:rPr lang="en-US" sz="9600" dirty="0">
                <a:highlight>
                  <a:srgbClr val="FFFF00"/>
                </a:highlight>
                <a:latin typeface="Arial"/>
                <a:cs typeface="Arial"/>
              </a:rPr>
              <a:t>Training in their sport/event</a:t>
            </a:r>
          </a:p>
          <a:p>
            <a:pPr lvl="1"/>
            <a:r>
              <a:rPr lang="en-US" sz="9600" dirty="0">
                <a:highlight>
                  <a:srgbClr val="FFFF00"/>
                </a:highlight>
                <a:latin typeface="Arial"/>
                <a:cs typeface="Arial"/>
              </a:rPr>
              <a:t>Access to Trainers</a:t>
            </a:r>
          </a:p>
          <a:p>
            <a:pPr lvl="1"/>
            <a:r>
              <a:rPr lang="en-US" sz="9600" dirty="0">
                <a:highlight>
                  <a:srgbClr val="FFFF00"/>
                </a:highlight>
                <a:latin typeface="Arial"/>
                <a:cs typeface="Arial"/>
              </a:rPr>
              <a:t>Weight and Physical Development Training</a:t>
            </a:r>
          </a:p>
          <a:p>
            <a:pPr lvl="1"/>
            <a:r>
              <a:rPr lang="en-US" sz="9600" dirty="0">
                <a:highlight>
                  <a:srgbClr val="FFFF00"/>
                </a:highlight>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53F6B1A5-8AB8-D746-872C-3A2CF9A63FCC}"/>
              </a:ext>
            </a:extLst>
          </p:cNvPr>
          <p:cNvSpPr txBox="1"/>
          <p:nvPr/>
        </p:nvSpPr>
        <p:spPr>
          <a:xfrm rot="20476363">
            <a:off x="115685" y="3520757"/>
            <a:ext cx="8303030" cy="769441"/>
          </a:xfrm>
          <a:prstGeom prst="rect">
            <a:avLst/>
          </a:prstGeom>
          <a:solidFill>
            <a:schemeClr val="accent1"/>
          </a:solidFill>
          <a:effectLst>
            <a:softEdge rad="106255"/>
          </a:effectLst>
        </p:spPr>
        <p:txBody>
          <a:bodyPr wrap="square" rtlCol="0">
            <a:spAutoFit/>
          </a:bodyPr>
          <a:lstStyle/>
          <a:p>
            <a:pPr algn="ctr"/>
            <a:r>
              <a:rPr lang="en-US" sz="4400" dirty="0">
                <a:latin typeface="Bodoni 72 Book" pitchFamily="2" charset="0"/>
              </a:rPr>
              <a:t>LIFE and PROFESSIONAL SKILLS!</a:t>
            </a:r>
          </a:p>
        </p:txBody>
      </p:sp>
    </p:spTree>
    <p:extLst>
      <p:ext uri="{BB962C8B-B14F-4D97-AF65-F5344CB8AC3E}">
        <p14:creationId xmlns:p14="http://schemas.microsoft.com/office/powerpoint/2010/main" val="2315046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Alternative Money…</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Alston Educational Funds</a:t>
            </a:r>
          </a:p>
          <a:p>
            <a:pPr lvl="1"/>
            <a:r>
              <a:rPr lang="en-US" sz="8800" dirty="0">
                <a:latin typeface="Arial" panose="020B0604020202020204" pitchFamily="34" charset="0"/>
                <a:cs typeface="Arial" panose="020B0604020202020204" pitchFamily="34" charset="0"/>
              </a:rPr>
              <a:t>Up to $5980 annually</a:t>
            </a:r>
          </a:p>
          <a:p>
            <a:pPr lvl="2"/>
            <a:r>
              <a:rPr lang="en-US" sz="8800" dirty="0">
                <a:solidFill>
                  <a:srgbClr val="202124"/>
                </a:solidFill>
                <a:latin typeface="arial" panose="020B0604020202020204" pitchFamily="34" charset="0"/>
              </a:rPr>
              <a:t>A</a:t>
            </a:r>
            <a:r>
              <a:rPr lang="en-US" sz="8800" b="0" i="0" u="none" strike="noStrike" dirty="0">
                <a:solidFill>
                  <a:srgbClr val="202124"/>
                </a:solidFill>
                <a:effectLst/>
                <a:latin typeface="arial" panose="020B0604020202020204" pitchFamily="34" charset="0"/>
              </a:rPr>
              <a:t>cademic bonuses </a:t>
            </a:r>
            <a:r>
              <a:rPr lang="en-US" sz="8800" dirty="0">
                <a:solidFill>
                  <a:srgbClr val="202124"/>
                </a:solidFill>
                <a:latin typeface="arial" panose="020B0604020202020204" pitchFamily="34" charset="0"/>
              </a:rPr>
              <a:t>that are “</a:t>
            </a:r>
            <a:r>
              <a:rPr lang="en-US" sz="8800" b="0" i="0" u="none" strike="noStrike" dirty="0">
                <a:solidFill>
                  <a:srgbClr val="202124"/>
                </a:solidFill>
                <a:effectLst/>
                <a:latin typeface="arial" panose="020B0604020202020204" pitchFamily="34" charset="0"/>
              </a:rPr>
              <a:t>rewards” for meeting academic performance goals in an amount equivalent to athletic achievement bonuses.</a:t>
            </a:r>
            <a:endParaRPr lang="en-US" sz="8800" dirty="0">
              <a:latin typeface="Arial" panose="020B0604020202020204" pitchFamily="34" charset="0"/>
              <a:cs typeface="Arial" panose="020B0604020202020204" pitchFamily="34" charset="0"/>
            </a:endParaRPr>
          </a:p>
          <a:p>
            <a:pPr marL="411480" lvl="1" indent="0">
              <a:buNone/>
            </a:pPr>
            <a:endParaRPr lang="en-US" sz="84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N(ame) I(mage) L(ikeness)….</a:t>
            </a:r>
          </a:p>
          <a:p>
            <a:pPr lvl="1"/>
            <a:r>
              <a:rPr lang="en-US" sz="8800" dirty="0">
                <a:latin typeface="Arial" panose="020B0604020202020204" pitchFamily="34" charset="0"/>
                <a:cs typeface="Arial" panose="020B0604020202020204" pitchFamily="34" charset="0"/>
              </a:rPr>
              <a:t>Collectives…</a:t>
            </a:r>
          </a:p>
          <a:p>
            <a:pPr lvl="2"/>
            <a:r>
              <a:rPr lang="en-US" sz="8800" dirty="0">
                <a:latin typeface="Arial" panose="020B0604020202020204" pitchFamily="34" charset="0"/>
                <a:cs typeface="Arial" panose="020B0604020202020204" pitchFamily="34" charset="0"/>
              </a:rPr>
              <a:t>Typically Non-Profit Organizations that facilitate programs</a:t>
            </a:r>
          </a:p>
          <a:p>
            <a:pPr lvl="2"/>
            <a:endParaRPr lang="en-US" sz="8200" dirty="0">
              <a:latin typeface="Arial" panose="020B0604020202020204" pitchFamily="34" charset="0"/>
              <a:cs typeface="Arial" panose="020B0604020202020204" pitchFamily="34" charset="0"/>
            </a:endParaRPr>
          </a:p>
          <a:p>
            <a:pPr lvl="1"/>
            <a:r>
              <a:rPr lang="en-US" sz="8400" dirty="0">
                <a:latin typeface="Arial" panose="020B0604020202020204" pitchFamily="34" charset="0"/>
                <a:cs typeface="Arial" panose="020B0604020202020204" pitchFamily="34" charset="0"/>
              </a:rPr>
              <a:t>University Sponsored…</a:t>
            </a:r>
          </a:p>
          <a:p>
            <a:pPr lvl="2"/>
            <a:r>
              <a:rPr lang="en-US" sz="8800" dirty="0">
                <a:latin typeface="Arial" panose="020B0604020202020204" pitchFamily="34" charset="0"/>
                <a:cs typeface="Arial" panose="020B0604020202020204" pitchFamily="34" charset="0"/>
              </a:rPr>
              <a:t>“Available” through a school’s Athletic Department</a:t>
            </a:r>
          </a:p>
          <a:p>
            <a:pPr lvl="2"/>
            <a:r>
              <a:rPr lang="en-US" sz="8800" dirty="0">
                <a:latin typeface="Arial" panose="020B0604020202020204" pitchFamily="34" charset="0"/>
                <a:cs typeface="Arial" panose="020B0604020202020204" pitchFamily="34" charset="0"/>
              </a:rPr>
              <a:t>Not all universities have them</a:t>
            </a:r>
          </a:p>
          <a:p>
            <a:pPr lvl="2"/>
            <a:r>
              <a:rPr lang="en-US" sz="8800" dirty="0">
                <a:latin typeface="Arial" panose="020B0604020202020204" pitchFamily="34" charset="0"/>
                <a:cs typeface="Arial" panose="020B0604020202020204" pitchFamily="34" charset="0"/>
              </a:rPr>
              <a:t>Opendorse is an example</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154894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Recruiting Connections</a:t>
            </a:r>
          </a:p>
        </p:txBody>
      </p:sp>
      <p:sp>
        <p:nvSpPr>
          <p:cNvPr id="3" name="Content Placeholder 2"/>
          <p:cNvSpPr>
            <a:spLocks noGrp="1"/>
          </p:cNvSpPr>
          <p:nvPr>
            <p:ph idx="1"/>
          </p:nvPr>
        </p:nvSpPr>
        <p:spPr>
          <a:xfrm>
            <a:off x="176494" y="1643448"/>
            <a:ext cx="8003611" cy="4939913"/>
          </a:xfrm>
        </p:spPr>
        <p:txBody>
          <a:bodyPr>
            <a:normAutofit fontScale="25000" lnSpcReduction="20000"/>
          </a:bodyPr>
          <a:lstStyle/>
          <a:p>
            <a:r>
              <a:rPr lang="en-US" sz="8600" dirty="0">
                <a:latin typeface="Arial"/>
                <a:cs typeface="Arial"/>
              </a:rPr>
              <a:t>Strong connections to: </a:t>
            </a:r>
          </a:p>
          <a:p>
            <a:pPr lvl="1"/>
            <a:r>
              <a:rPr lang="en-US" sz="8400" dirty="0">
                <a:latin typeface="Arial"/>
                <a:cs typeface="Arial"/>
              </a:rPr>
              <a:t>Wichita State University, Friends University, Washburn University, Ottawa University, Emporia State University, Hutchinson Community College, Graceland University, US Army-West Point Military Academy, Towson University, High Point University, University of Nebraska, and Kansas State University</a:t>
            </a:r>
          </a:p>
          <a:p>
            <a:endParaRPr lang="en-US" sz="8600" dirty="0">
              <a:latin typeface="Arial"/>
              <a:cs typeface="Arial"/>
            </a:endParaRPr>
          </a:p>
          <a:p>
            <a:r>
              <a:rPr lang="en-US" sz="8600" dirty="0">
                <a:latin typeface="Arial"/>
                <a:cs typeface="Arial"/>
              </a:rPr>
              <a:t>Presentations by Wichita State University on the college recruiting and team membership</a:t>
            </a:r>
          </a:p>
          <a:p>
            <a:endParaRPr lang="en-US" sz="8600" dirty="0">
              <a:latin typeface="Arial"/>
              <a:cs typeface="Arial"/>
            </a:endParaRPr>
          </a:p>
          <a:p>
            <a:r>
              <a:rPr lang="en-US" sz="8600" dirty="0">
                <a:latin typeface="Arial"/>
                <a:cs typeface="Arial"/>
              </a:rPr>
              <a:t>Practice visits by various colleges and universities</a:t>
            </a: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50843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College Coaches Look For..</a:t>
            </a:r>
          </a:p>
        </p:txBody>
      </p:sp>
      <p:sp>
        <p:nvSpPr>
          <p:cNvPr id="3" name="Content Placeholder 2"/>
          <p:cNvSpPr>
            <a:spLocks noGrp="1"/>
          </p:cNvSpPr>
          <p:nvPr>
            <p:ph idx="1"/>
          </p:nvPr>
        </p:nvSpPr>
        <p:spPr>
          <a:xfrm>
            <a:off x="176494" y="1332641"/>
            <a:ext cx="8003611" cy="5365147"/>
          </a:xfrm>
        </p:spPr>
        <p:txBody>
          <a:bodyPr>
            <a:normAutofit fontScale="25000" lnSpcReduction="20000"/>
          </a:bodyPr>
          <a:lstStyle/>
          <a:p>
            <a:pPr marL="114300" indent="0" algn="ctr">
              <a:buNone/>
            </a:pPr>
            <a:endParaRPr lang="en-US" sz="7000" dirty="0">
              <a:latin typeface="Arial"/>
              <a:cs typeface="Arial"/>
            </a:endParaRPr>
          </a:p>
          <a:p>
            <a:pPr marL="114300" indent="0" algn="ctr">
              <a:buNone/>
            </a:pPr>
            <a:r>
              <a:rPr lang="en-US" sz="11200" b="1" dirty="0">
                <a:latin typeface="Arial"/>
                <a:cs typeface="Arial"/>
              </a:rPr>
              <a:t>Verifiable times or marks</a:t>
            </a:r>
          </a:p>
          <a:p>
            <a:pPr marL="114300" indent="0" algn="ctr">
              <a:buNone/>
            </a:pPr>
            <a:endParaRPr lang="en-US" sz="11200" dirty="0">
              <a:latin typeface="Arial"/>
              <a:cs typeface="Arial"/>
            </a:endParaRPr>
          </a:p>
          <a:p>
            <a:pPr marL="114300" indent="0" algn="ctr">
              <a:buNone/>
            </a:pPr>
            <a:r>
              <a:rPr lang="en-US" sz="11200" dirty="0">
                <a:latin typeface="Arial"/>
                <a:cs typeface="Arial"/>
              </a:rPr>
              <a:t>Diversity in events</a:t>
            </a:r>
          </a:p>
          <a:p>
            <a:pPr marL="114300" indent="0" algn="ctr">
              <a:buNone/>
            </a:pPr>
            <a:endParaRPr lang="en-US" sz="11200" dirty="0">
              <a:latin typeface="Arial"/>
              <a:cs typeface="Arial"/>
            </a:endParaRPr>
          </a:p>
          <a:p>
            <a:pPr marL="114300" indent="0" algn="ctr">
              <a:buNone/>
            </a:pPr>
            <a:r>
              <a:rPr lang="en-US" sz="11200" b="1" dirty="0">
                <a:latin typeface="Arial"/>
                <a:cs typeface="Arial"/>
              </a:rPr>
              <a:t>Multi-Sport Athletes</a:t>
            </a:r>
          </a:p>
          <a:p>
            <a:pPr marL="114300" indent="0" algn="ctr">
              <a:buNone/>
            </a:pPr>
            <a:endParaRPr lang="en-US" sz="11200" dirty="0">
              <a:latin typeface="Arial"/>
              <a:cs typeface="Arial"/>
            </a:endParaRPr>
          </a:p>
          <a:p>
            <a:pPr marL="114300" indent="0" algn="ctr">
              <a:buNone/>
            </a:pPr>
            <a:r>
              <a:rPr lang="en-US" sz="11200" dirty="0">
                <a:latin typeface="Arial"/>
                <a:cs typeface="Arial"/>
              </a:rPr>
              <a:t>Involvement in school and community activities</a:t>
            </a:r>
          </a:p>
          <a:p>
            <a:pPr marL="114300" indent="0" algn="ctr">
              <a:buNone/>
            </a:pPr>
            <a:endParaRPr lang="en-US" sz="11200" dirty="0">
              <a:latin typeface="Arial"/>
              <a:cs typeface="Arial"/>
            </a:endParaRPr>
          </a:p>
          <a:p>
            <a:pPr marL="114300" indent="0" algn="ctr">
              <a:buNone/>
            </a:pPr>
            <a:r>
              <a:rPr lang="en-US" sz="11200" b="1" dirty="0">
                <a:latin typeface="Arial"/>
                <a:cs typeface="Arial"/>
              </a:rPr>
              <a:t>“Clean” social media accounts</a:t>
            </a:r>
          </a:p>
          <a:p>
            <a:pPr marL="114300" indent="0" algn="ctr">
              <a:buNone/>
            </a:pPr>
            <a:endParaRPr lang="en-US" sz="11200" dirty="0">
              <a:latin typeface="Arial"/>
              <a:cs typeface="Arial"/>
            </a:endParaRPr>
          </a:p>
          <a:p>
            <a:pPr marL="114300" indent="0" algn="ctr">
              <a:buNone/>
            </a:pPr>
            <a:r>
              <a:rPr lang="en-US" sz="11200" dirty="0">
                <a:latin typeface="Arial"/>
                <a:cs typeface="Arial"/>
              </a:rPr>
              <a:t>Great students – Leaders!</a:t>
            </a:r>
          </a:p>
          <a:p>
            <a:endParaRPr lang="en-US" sz="11200" dirty="0">
              <a:latin typeface="Arial"/>
              <a:cs typeface="Arial"/>
            </a:endParaRPr>
          </a:p>
          <a:p>
            <a:endParaRPr lang="en-US" sz="9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30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25249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Athletic Standard Marks ..</a:t>
            </a:r>
          </a:p>
        </p:txBody>
      </p:sp>
      <p:sp>
        <p:nvSpPr>
          <p:cNvPr id="3" name="Content Placeholder 2"/>
          <p:cNvSpPr>
            <a:spLocks noGrp="1"/>
          </p:cNvSpPr>
          <p:nvPr>
            <p:ph idx="1"/>
          </p:nvPr>
        </p:nvSpPr>
        <p:spPr>
          <a:xfrm>
            <a:off x="176494" y="1332642"/>
            <a:ext cx="8003611" cy="4885278"/>
          </a:xfrm>
        </p:spPr>
        <p:txBody>
          <a:bodyPr>
            <a:normAutofit fontScale="25000" lnSpcReduction="20000"/>
          </a:bodyPr>
          <a:lstStyle/>
          <a:p>
            <a:pPr marL="114300" indent="0">
              <a:buNone/>
            </a:pPr>
            <a:r>
              <a:rPr lang="en-US" sz="11200" dirty="0">
                <a:latin typeface="Arial"/>
                <a:cs typeface="Arial"/>
              </a:rPr>
              <a:t>Consider the following …</a:t>
            </a:r>
          </a:p>
          <a:p>
            <a:pPr marL="114300" indent="0">
              <a:buNone/>
            </a:pPr>
            <a:endParaRPr lang="en-US" sz="5600" dirty="0">
              <a:latin typeface="Arial"/>
              <a:cs typeface="Arial"/>
            </a:endParaRPr>
          </a:p>
          <a:p>
            <a:pPr lvl="1"/>
            <a:r>
              <a:rPr lang="en-US" sz="9600" dirty="0">
                <a:latin typeface="Arial"/>
                <a:cs typeface="Arial"/>
              </a:rPr>
              <a:t>Men’s -</a:t>
            </a:r>
          </a:p>
          <a:p>
            <a:pPr lvl="2"/>
            <a:r>
              <a:rPr lang="en-US" sz="9400" dirty="0">
                <a:latin typeface="Arial"/>
                <a:cs typeface="Arial"/>
                <a:hlinkClick r:id="rId2"/>
              </a:rPr>
              <a:t>NCSA Men's T&amp;F Standards by Division</a:t>
            </a:r>
            <a:endParaRPr lang="en-US" sz="9400" dirty="0">
              <a:latin typeface="Arial"/>
              <a:cs typeface="Arial"/>
            </a:endParaRPr>
          </a:p>
          <a:p>
            <a:pPr marL="411480" lvl="1" indent="0">
              <a:buNone/>
            </a:pPr>
            <a:endParaRPr lang="en-US" sz="5700" dirty="0">
              <a:latin typeface="Arial"/>
              <a:cs typeface="Arial"/>
            </a:endParaRPr>
          </a:p>
          <a:p>
            <a:pPr lvl="1"/>
            <a:r>
              <a:rPr lang="en-US" sz="9600" dirty="0">
                <a:latin typeface="Arial"/>
                <a:cs typeface="Arial"/>
              </a:rPr>
              <a:t>Women’s –</a:t>
            </a:r>
          </a:p>
          <a:p>
            <a:pPr lvl="2"/>
            <a:r>
              <a:rPr lang="en-US" sz="9400" dirty="0">
                <a:latin typeface="Arial"/>
                <a:cs typeface="Arial"/>
                <a:hlinkClick r:id="rId3"/>
              </a:rPr>
              <a:t>NCSA Women's T&amp;F Standards by Division</a:t>
            </a:r>
            <a:endParaRPr lang="en-US" sz="9400" dirty="0">
              <a:latin typeface="Arial"/>
              <a:cs typeface="Arial"/>
            </a:endParaRPr>
          </a:p>
          <a:p>
            <a:pPr marL="114300" indent="0">
              <a:buNone/>
            </a:pPr>
            <a:endParaRPr lang="en-US" sz="9800" dirty="0">
              <a:latin typeface="Arial"/>
              <a:cs typeface="Arial"/>
            </a:endParaRPr>
          </a:p>
          <a:p>
            <a:pPr lvl="1"/>
            <a:r>
              <a:rPr lang="en-US" sz="9600" dirty="0">
                <a:latin typeface="Arial"/>
                <a:cs typeface="Arial"/>
              </a:rPr>
              <a:t>NCAA D1 National Championship Meet Standards are considerably tougher to meet.</a:t>
            </a:r>
          </a:p>
          <a:p>
            <a:pPr lvl="1"/>
            <a:endParaRPr lang="en-US" sz="9600" dirty="0">
              <a:latin typeface="Arial"/>
              <a:cs typeface="Arial"/>
            </a:endParaRPr>
          </a:p>
          <a:p>
            <a:pPr lvl="1"/>
            <a:r>
              <a:rPr lang="en-US" sz="9600" dirty="0">
                <a:latin typeface="Arial"/>
                <a:cs typeface="Arial"/>
              </a:rPr>
              <a:t>Check </a:t>
            </a:r>
            <a:r>
              <a:rPr lang="en-US" sz="9600" dirty="0">
                <a:latin typeface="Arial"/>
                <a:cs typeface="Arial"/>
                <a:hlinkClick r:id="rId4"/>
              </a:rPr>
              <a:t>https://www.tfrrs.org</a:t>
            </a:r>
            <a:endParaRPr lang="en-US" sz="9600" dirty="0">
              <a:latin typeface="Arial"/>
              <a:cs typeface="Arial"/>
            </a:endParaRPr>
          </a:p>
          <a:p>
            <a:pPr lvl="2"/>
            <a:r>
              <a:rPr lang="en-US" sz="9400" dirty="0">
                <a:latin typeface="Arial"/>
                <a:cs typeface="Arial"/>
              </a:rPr>
              <a:t>Current Results for Indoor and Outdoor T&amp;F</a:t>
            </a: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31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4093936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Sample Standard Marks ..</a:t>
            </a:r>
          </a:p>
        </p:txBody>
      </p:sp>
      <p:sp>
        <p:nvSpPr>
          <p:cNvPr id="3" name="Content Placeholder 2"/>
          <p:cNvSpPr>
            <a:spLocks noGrp="1"/>
          </p:cNvSpPr>
          <p:nvPr>
            <p:ph idx="1"/>
          </p:nvPr>
        </p:nvSpPr>
        <p:spPr>
          <a:xfrm>
            <a:off x="176494" y="1332641"/>
            <a:ext cx="8003611" cy="5365147"/>
          </a:xfrm>
        </p:spPr>
        <p:txBody>
          <a:bodyPr>
            <a:normAutofit fontScale="62500" lnSpcReduction="20000"/>
          </a:bodyPr>
          <a:lstStyle/>
          <a:p>
            <a:endParaRPr lang="en-US" sz="98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32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A3727B-5C2E-B6E0-37C3-4B349CE72495}"/>
              </a:ext>
            </a:extLst>
          </p:cNvPr>
          <p:cNvPicPr>
            <a:picLocks noChangeAspect="1"/>
          </p:cNvPicPr>
          <p:nvPr/>
        </p:nvPicPr>
        <p:blipFill>
          <a:blip r:embed="rId3"/>
          <a:stretch>
            <a:fillRect/>
          </a:stretch>
        </p:blipFill>
        <p:spPr>
          <a:xfrm>
            <a:off x="1528617" y="1332641"/>
            <a:ext cx="5299364" cy="5970367"/>
          </a:xfrm>
          <a:prstGeom prst="rect">
            <a:avLst/>
          </a:prstGeom>
        </p:spPr>
      </p:pic>
    </p:spTree>
    <p:extLst>
      <p:ext uri="{BB962C8B-B14F-4D97-AF65-F5344CB8AC3E}">
        <p14:creationId xmlns:p14="http://schemas.microsoft.com/office/powerpoint/2010/main" val="24954810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Sample Standard Marks ..</a:t>
            </a:r>
          </a:p>
        </p:txBody>
      </p:sp>
      <p:sp>
        <p:nvSpPr>
          <p:cNvPr id="3" name="Content Placeholder 2"/>
          <p:cNvSpPr>
            <a:spLocks noGrp="1"/>
          </p:cNvSpPr>
          <p:nvPr>
            <p:ph idx="1"/>
          </p:nvPr>
        </p:nvSpPr>
        <p:spPr>
          <a:xfrm>
            <a:off x="176494" y="1332641"/>
            <a:ext cx="8003611" cy="5365147"/>
          </a:xfrm>
        </p:spPr>
        <p:txBody>
          <a:bodyPr>
            <a:normAutofit fontScale="62500" lnSpcReduction="20000"/>
          </a:bodyPr>
          <a:lstStyle/>
          <a:p>
            <a:endParaRPr lang="en-US" sz="98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33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A3727B-5C2E-B6E0-37C3-4B349CE72495}"/>
              </a:ext>
            </a:extLst>
          </p:cNvPr>
          <p:cNvPicPr>
            <a:picLocks noChangeAspect="1"/>
          </p:cNvPicPr>
          <p:nvPr/>
        </p:nvPicPr>
        <p:blipFill>
          <a:blip r:embed="rId3"/>
          <a:srcRect/>
          <a:stretch/>
        </p:blipFill>
        <p:spPr>
          <a:xfrm>
            <a:off x="963894" y="1222906"/>
            <a:ext cx="6570537" cy="5555084"/>
          </a:xfrm>
          <a:prstGeom prst="rect">
            <a:avLst/>
          </a:prstGeom>
        </p:spPr>
      </p:pic>
    </p:spTree>
    <p:extLst>
      <p:ext uri="{BB962C8B-B14F-4D97-AF65-F5344CB8AC3E}">
        <p14:creationId xmlns:p14="http://schemas.microsoft.com/office/powerpoint/2010/main" val="2275166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Sample Standard Marks ..</a:t>
            </a:r>
          </a:p>
        </p:txBody>
      </p:sp>
      <p:sp>
        <p:nvSpPr>
          <p:cNvPr id="4" name="Slide Number Placeholder 3"/>
          <p:cNvSpPr>
            <a:spLocks noGrp="1"/>
          </p:cNvSpPr>
          <p:nvPr>
            <p:ph type="sldNum" sz="quarter" idx="12"/>
          </p:nvPr>
        </p:nvSpPr>
        <p:spPr/>
        <p:txBody>
          <a:bodyPr/>
          <a:lstStyle/>
          <a:p>
            <a:fld id="{34452F5A-1E19-4F47-A5DD-CF3E6D8BC662}" type="slidenum">
              <a:rPr lang="en-US" smtClean="0"/>
              <a:t>34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8" name="Picture 7" descr="A logo of an eagle&#10;&#10;Description automatically generated">
            <a:extLst>
              <a:ext uri="{FF2B5EF4-FFF2-40B4-BE49-F238E27FC236}">
                <a16:creationId xmlns:a16="http://schemas.microsoft.com/office/drawing/2014/main" id="{549F1090-D98F-DC9F-3D3C-6673295842E5}"/>
              </a:ext>
            </a:extLst>
          </p:cNvPr>
          <p:cNvPicPr>
            <a:picLocks noChangeAspect="1"/>
          </p:cNvPicPr>
          <p:nvPr/>
        </p:nvPicPr>
        <p:blipFill>
          <a:blip r:embed="rId3"/>
          <a:stretch>
            <a:fillRect/>
          </a:stretch>
        </p:blipFill>
        <p:spPr>
          <a:xfrm>
            <a:off x="550682" y="1222905"/>
            <a:ext cx="1208897" cy="1045733"/>
          </a:xfrm>
          <a:prstGeom prst="rect">
            <a:avLst/>
          </a:prstGeom>
        </p:spPr>
      </p:pic>
      <p:pic>
        <p:nvPicPr>
          <p:cNvPr id="10" name="Picture 9" descr="A close-up of a logo&#10;&#10;Description automatically generated">
            <a:extLst>
              <a:ext uri="{FF2B5EF4-FFF2-40B4-BE49-F238E27FC236}">
                <a16:creationId xmlns:a16="http://schemas.microsoft.com/office/drawing/2014/main" id="{95E858A5-3664-78A7-69F3-A6E989BF3413}"/>
              </a:ext>
            </a:extLst>
          </p:cNvPr>
          <p:cNvPicPr>
            <a:picLocks noChangeAspect="1"/>
          </p:cNvPicPr>
          <p:nvPr/>
        </p:nvPicPr>
        <p:blipFill>
          <a:blip r:embed="rId4"/>
          <a:stretch>
            <a:fillRect/>
          </a:stretch>
        </p:blipFill>
        <p:spPr>
          <a:xfrm>
            <a:off x="550682" y="2222404"/>
            <a:ext cx="2146219" cy="614238"/>
          </a:xfrm>
          <a:prstGeom prst="rect">
            <a:avLst/>
          </a:prstGeom>
        </p:spPr>
      </p:pic>
      <p:pic>
        <p:nvPicPr>
          <p:cNvPr id="12" name="Picture 11" descr="A screenshot of a application&#10;&#10;Description automatically generated">
            <a:extLst>
              <a:ext uri="{FF2B5EF4-FFF2-40B4-BE49-F238E27FC236}">
                <a16:creationId xmlns:a16="http://schemas.microsoft.com/office/drawing/2014/main" id="{F4D8264C-6ADD-B338-0EAA-E2C96B40A0BA}"/>
              </a:ext>
            </a:extLst>
          </p:cNvPr>
          <p:cNvPicPr>
            <a:picLocks noChangeAspect="1"/>
          </p:cNvPicPr>
          <p:nvPr/>
        </p:nvPicPr>
        <p:blipFill>
          <a:blip r:embed="rId5"/>
          <a:stretch>
            <a:fillRect/>
          </a:stretch>
        </p:blipFill>
        <p:spPr>
          <a:xfrm>
            <a:off x="3312058" y="1248948"/>
            <a:ext cx="4176762" cy="5573324"/>
          </a:xfrm>
          <a:prstGeom prst="rect">
            <a:avLst/>
          </a:prstGeom>
        </p:spPr>
      </p:pic>
    </p:spTree>
    <p:extLst>
      <p:ext uri="{BB962C8B-B14F-4D97-AF65-F5344CB8AC3E}">
        <p14:creationId xmlns:p14="http://schemas.microsoft.com/office/powerpoint/2010/main" val="9563959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What You Can Do…</a:t>
            </a:r>
          </a:p>
        </p:txBody>
      </p:sp>
      <p:sp>
        <p:nvSpPr>
          <p:cNvPr id="3" name="Content Placeholder 2"/>
          <p:cNvSpPr>
            <a:spLocks noGrp="1"/>
          </p:cNvSpPr>
          <p:nvPr>
            <p:ph idx="1"/>
          </p:nvPr>
        </p:nvSpPr>
        <p:spPr>
          <a:xfrm>
            <a:off x="286169" y="1222904"/>
            <a:ext cx="8121228" cy="5635095"/>
          </a:xfrm>
        </p:spPr>
        <p:txBody>
          <a:bodyPr>
            <a:normAutofit fontScale="92500" lnSpcReduction="20000"/>
          </a:bodyPr>
          <a:lstStyle/>
          <a:p>
            <a:r>
              <a:rPr lang="en-US" sz="2600" b="1" dirty="0">
                <a:highlight>
                  <a:srgbClr val="FFFF00"/>
                </a:highlight>
                <a:latin typeface="Arial"/>
                <a:cs typeface="Arial"/>
              </a:rPr>
              <a:t>Visit your high school CCC Representative</a:t>
            </a:r>
          </a:p>
          <a:p>
            <a:r>
              <a:rPr lang="en-US" sz="2600" b="1" dirty="0">
                <a:highlight>
                  <a:srgbClr val="FFFF00"/>
                </a:highlight>
                <a:latin typeface="Arial"/>
                <a:cs typeface="Arial"/>
              </a:rPr>
              <a:t>Register at NCAA Clearinghouse</a:t>
            </a:r>
          </a:p>
          <a:p>
            <a:r>
              <a:rPr lang="en-US" sz="2600" b="1" dirty="0">
                <a:highlight>
                  <a:srgbClr val="FFFF00"/>
                </a:highlight>
                <a:latin typeface="Arial"/>
                <a:cs typeface="Arial"/>
              </a:rPr>
              <a:t>Complete University Online Questionnaires</a:t>
            </a:r>
          </a:p>
          <a:p>
            <a:pPr lvl="1"/>
            <a:r>
              <a:rPr lang="en-US" sz="2400" b="1" dirty="0">
                <a:latin typeface="Arial"/>
                <a:cs typeface="Arial"/>
                <a:hlinkClick r:id="rId2"/>
              </a:rPr>
              <a:t>Wichita State T&amp;F Questionnaire - Women</a:t>
            </a:r>
            <a:br>
              <a:rPr lang="en-US" sz="2400" b="1" dirty="0">
                <a:latin typeface="Arial"/>
                <a:cs typeface="Arial"/>
              </a:rPr>
            </a:br>
            <a:r>
              <a:rPr lang="en-US" sz="2400" b="1" dirty="0">
                <a:latin typeface="Arial"/>
                <a:cs typeface="Arial"/>
                <a:hlinkClick r:id="rId3"/>
              </a:rPr>
              <a:t>Wichita State T&amp;F Questionnaire - Men</a:t>
            </a:r>
            <a:endParaRPr lang="en-US" sz="2400" b="1" dirty="0">
              <a:highlight>
                <a:srgbClr val="FFFF00"/>
              </a:highlight>
              <a:latin typeface="Arial"/>
              <a:cs typeface="Arial"/>
            </a:endParaRPr>
          </a:p>
          <a:p>
            <a:endParaRPr lang="en-US" sz="1400" dirty="0">
              <a:latin typeface="Arial"/>
              <a:cs typeface="Arial"/>
            </a:endParaRPr>
          </a:p>
          <a:p>
            <a:r>
              <a:rPr lang="en-US" sz="2600" dirty="0">
                <a:latin typeface="Arial"/>
                <a:cs typeface="Arial"/>
              </a:rPr>
              <a:t>Keep Track of -</a:t>
            </a:r>
          </a:p>
          <a:p>
            <a:pPr lvl="1"/>
            <a:r>
              <a:rPr lang="en-US" sz="2400" dirty="0">
                <a:highlight>
                  <a:srgbClr val="FFFF00"/>
                </a:highlight>
                <a:latin typeface="Arial"/>
                <a:cs typeface="Arial"/>
              </a:rPr>
              <a:t>Athletics achievements - Resume</a:t>
            </a:r>
          </a:p>
          <a:p>
            <a:pPr lvl="1"/>
            <a:r>
              <a:rPr lang="en-US" sz="2400" dirty="0">
                <a:highlight>
                  <a:srgbClr val="FFFF00"/>
                </a:highlight>
                <a:latin typeface="Arial"/>
                <a:cs typeface="Arial"/>
              </a:rPr>
              <a:t>Classroom achievements</a:t>
            </a:r>
          </a:p>
          <a:p>
            <a:pPr lvl="1"/>
            <a:r>
              <a:rPr lang="en-US" sz="2400" dirty="0">
                <a:highlight>
                  <a:srgbClr val="FFFF00"/>
                </a:highlight>
                <a:latin typeface="Arial"/>
                <a:cs typeface="Arial"/>
              </a:rPr>
              <a:t>Community work</a:t>
            </a:r>
            <a:endParaRPr lang="en-US" sz="2600" dirty="0">
              <a:highlight>
                <a:srgbClr val="FFFF00"/>
              </a:highlight>
              <a:latin typeface="Arial"/>
              <a:cs typeface="Arial"/>
            </a:endParaRPr>
          </a:p>
          <a:p>
            <a:endParaRPr lang="en-US" sz="1400" dirty="0">
              <a:latin typeface="Arial"/>
              <a:cs typeface="Arial"/>
            </a:endParaRPr>
          </a:p>
          <a:p>
            <a:r>
              <a:rPr lang="en-US" sz="2600" dirty="0">
                <a:latin typeface="Arial"/>
                <a:cs typeface="Arial"/>
              </a:rPr>
              <a:t>Research Universities AND Athletics teams online</a:t>
            </a:r>
          </a:p>
          <a:p>
            <a:r>
              <a:rPr lang="en-US" sz="2600" dirty="0">
                <a:latin typeface="Arial"/>
                <a:cs typeface="Arial"/>
              </a:rPr>
              <a:t>Follow Coaches and athletes on social media</a:t>
            </a:r>
          </a:p>
          <a:p>
            <a:r>
              <a:rPr lang="en-US" sz="2600" dirty="0">
                <a:latin typeface="Arial"/>
                <a:cs typeface="Arial"/>
              </a:rPr>
              <a:t>Take visits to campuses</a:t>
            </a:r>
          </a:p>
          <a:p>
            <a:r>
              <a:rPr lang="en-US" sz="2600" dirty="0">
                <a:latin typeface="Arial"/>
                <a:cs typeface="Arial"/>
              </a:rPr>
              <a:t>Send emails to college Coaches</a:t>
            </a: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35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ED77856D-1094-FE42-80DE-EF3D39FC539C}"/>
              </a:ext>
            </a:extLst>
          </p:cNvPr>
          <p:cNvPicPr>
            <a:picLocks noChangeAspect="1"/>
          </p:cNvPicPr>
          <p:nvPr/>
        </p:nvPicPr>
        <p:blipFill>
          <a:blip r:embed="rId5"/>
          <a:stretch>
            <a:fillRect/>
          </a:stretch>
        </p:blipFill>
        <p:spPr>
          <a:xfrm>
            <a:off x="5231969" y="2941329"/>
            <a:ext cx="2595118" cy="1445319"/>
          </a:xfrm>
          <a:prstGeom prst="rect">
            <a:avLst/>
          </a:prstGeom>
        </p:spPr>
      </p:pic>
    </p:spTree>
    <p:extLst>
      <p:ext uri="{BB962C8B-B14F-4D97-AF65-F5344CB8AC3E}">
        <p14:creationId xmlns:p14="http://schemas.microsoft.com/office/powerpoint/2010/main" val="743921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 and also do this…</a:t>
            </a:r>
          </a:p>
        </p:txBody>
      </p:sp>
      <p:sp>
        <p:nvSpPr>
          <p:cNvPr id="3" name="Content Placeholder 2"/>
          <p:cNvSpPr>
            <a:spLocks noGrp="1"/>
          </p:cNvSpPr>
          <p:nvPr>
            <p:ph idx="1"/>
          </p:nvPr>
        </p:nvSpPr>
        <p:spPr>
          <a:xfrm>
            <a:off x="284205" y="1417638"/>
            <a:ext cx="8123192" cy="5272656"/>
          </a:xfrm>
        </p:spPr>
        <p:txBody>
          <a:bodyPr>
            <a:normAutofit/>
          </a:bodyPr>
          <a:lstStyle/>
          <a:p>
            <a:r>
              <a:rPr lang="en-US" sz="2400" dirty="0">
                <a:latin typeface="Arial" panose="020B0604020202020204" pitchFamily="34" charset="0"/>
                <a:cs typeface="Arial" panose="020B0604020202020204" pitchFamily="34" charset="0"/>
              </a:rPr>
              <a:t>Consider ALL Athletic Divisions </a:t>
            </a:r>
          </a:p>
          <a:p>
            <a:pPr lvl="1"/>
            <a:r>
              <a:rPr lang="en-US" sz="2200" dirty="0">
                <a:latin typeface="Arial" panose="020B0604020202020204" pitchFamily="34" charset="0"/>
                <a:cs typeface="Arial" panose="020B0604020202020204" pitchFamily="34" charset="0"/>
              </a:rPr>
              <a:t>(e.g., </a:t>
            </a:r>
            <a:r>
              <a:rPr lang="en-US" sz="2200" dirty="0">
                <a:latin typeface="Arial" panose="020B0604020202020204" pitchFamily="34" charset="0"/>
                <a:cs typeface="Arial" panose="020B0604020202020204" pitchFamily="34" charset="0"/>
                <a:hlinkClick r:id="rId2"/>
              </a:rPr>
              <a:t>NCAA D1, D2, D3</a:t>
            </a:r>
            <a:r>
              <a:rPr lang="en-US" sz="2200" dirty="0">
                <a:latin typeface="Arial" panose="020B0604020202020204" pitchFamily="34" charset="0"/>
                <a:cs typeface="Arial" panose="020B0604020202020204" pitchFamily="34" charset="0"/>
              </a:rPr>
              <a:t>, NAIA, Junior College)</a:t>
            </a:r>
          </a:p>
          <a:p>
            <a:pPr lvl="1"/>
            <a:endParaRPr lang="en-US" sz="2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Have Transcripts available</a:t>
            </a:r>
          </a:p>
          <a:p>
            <a:r>
              <a:rPr lang="en-US" sz="2400" dirty="0">
                <a:latin typeface="Arial" panose="020B0604020202020204" pitchFamily="34" charset="0"/>
                <a:cs typeface="Arial" panose="020B0604020202020204" pitchFamily="34" charset="0"/>
              </a:rPr>
              <a:t>Complete FAFSA</a:t>
            </a:r>
          </a:p>
          <a:p>
            <a:r>
              <a:rPr lang="en-US" sz="2400" dirty="0">
                <a:latin typeface="Arial" panose="020B0604020202020204" pitchFamily="34" charset="0"/>
                <a:cs typeface="Arial" panose="020B0604020202020204" pitchFamily="34" charset="0"/>
              </a:rPr>
              <a:t>Take SAT/ACT Prep Courses</a:t>
            </a:r>
          </a:p>
          <a:p>
            <a:r>
              <a:rPr lang="en-US" sz="2400" dirty="0">
                <a:latin typeface="Arial" panose="020B0604020202020204" pitchFamily="34" charset="0"/>
                <a:cs typeface="Arial" panose="020B0604020202020204" pitchFamily="34" charset="0"/>
              </a:rPr>
              <a:t>Take Care of Your Business</a:t>
            </a:r>
          </a:p>
          <a:p>
            <a:pPr marL="114300" indent="0">
              <a:buNone/>
            </a:pPr>
            <a:endParaRPr lang="en-US" sz="24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36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3336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Eligibility Center</a:t>
            </a:r>
          </a:p>
        </p:txBody>
      </p:sp>
      <p:pic>
        <p:nvPicPr>
          <p:cNvPr id="8" name="Content Placeholder 7">
            <a:extLst>
              <a:ext uri="{FF2B5EF4-FFF2-40B4-BE49-F238E27FC236}">
                <a16:creationId xmlns:a16="http://schemas.microsoft.com/office/drawing/2014/main" id="{FB830E5A-A77D-754D-A25B-F49AE924E085}"/>
              </a:ext>
            </a:extLst>
          </p:cNvPr>
          <p:cNvPicPr>
            <a:picLocks noGrp="1" noChangeAspect="1"/>
          </p:cNvPicPr>
          <p:nvPr>
            <p:ph idx="1"/>
          </p:nvPr>
        </p:nvPicPr>
        <p:blipFill>
          <a:blip r:embed="rId2"/>
          <a:srcRect/>
          <a:stretch/>
        </p:blipFill>
        <p:spPr>
          <a:xfrm>
            <a:off x="319967" y="2043953"/>
            <a:ext cx="4704575" cy="2582731"/>
          </a:xfrm>
        </p:spPr>
      </p:pic>
      <p:sp>
        <p:nvSpPr>
          <p:cNvPr id="4" name="Slide Number Placeholder 3"/>
          <p:cNvSpPr>
            <a:spLocks noGrp="1"/>
          </p:cNvSpPr>
          <p:nvPr>
            <p:ph type="sldNum" sz="quarter" idx="12"/>
          </p:nvPr>
        </p:nvSpPr>
        <p:spPr/>
        <p:txBody>
          <a:bodyPr/>
          <a:lstStyle/>
          <a:p>
            <a:fld id="{34452F5A-1E19-4F47-A5DD-CF3E6D8BC662}" type="slidenum">
              <a:rPr lang="en-US" smtClean="0"/>
              <a:t>37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9765874B-AFB6-7943-A0BA-7D835C61FCBF}"/>
              </a:ext>
            </a:extLst>
          </p:cNvPr>
          <p:cNvSpPr txBox="1"/>
          <p:nvPr/>
        </p:nvSpPr>
        <p:spPr>
          <a:xfrm>
            <a:off x="5122336" y="2997229"/>
            <a:ext cx="2954864" cy="1569660"/>
          </a:xfrm>
          <a:prstGeom prst="rect">
            <a:avLst/>
          </a:prstGeom>
          <a:noFill/>
        </p:spPr>
        <p:txBody>
          <a:bodyPr wrap="square" rtlCol="0">
            <a:spAutoFit/>
          </a:bodyPr>
          <a:lstStyle/>
          <a:p>
            <a:pPr algn="ctr"/>
            <a:endParaRPr lang="en-US" sz="2400" dirty="0">
              <a:hlinkClick r:id="rId4"/>
            </a:endParaRPr>
          </a:p>
          <a:p>
            <a:pPr algn="ctr"/>
            <a:r>
              <a:rPr lang="en-US" sz="2400" dirty="0">
                <a:hlinkClick r:id="rId4"/>
              </a:rPr>
              <a:t>NCAA Eligibility Center</a:t>
            </a:r>
            <a:endParaRPr lang="en-US" sz="2400" dirty="0"/>
          </a:p>
          <a:p>
            <a:pPr algn="ctr"/>
            <a:endParaRPr lang="en-US" sz="2400" dirty="0"/>
          </a:p>
        </p:txBody>
      </p:sp>
      <p:pic>
        <p:nvPicPr>
          <p:cNvPr id="7" name="Picture 6">
            <a:extLst>
              <a:ext uri="{FF2B5EF4-FFF2-40B4-BE49-F238E27FC236}">
                <a16:creationId xmlns:a16="http://schemas.microsoft.com/office/drawing/2014/main" id="{5B0358FF-6976-B84E-ACCF-E5CE3EE57E58}"/>
              </a:ext>
            </a:extLst>
          </p:cNvPr>
          <p:cNvPicPr>
            <a:picLocks noChangeAspect="1"/>
          </p:cNvPicPr>
          <p:nvPr/>
        </p:nvPicPr>
        <p:blipFill>
          <a:blip r:embed="rId5"/>
          <a:stretch>
            <a:fillRect/>
          </a:stretch>
        </p:blipFill>
        <p:spPr>
          <a:xfrm>
            <a:off x="4181684" y="4626684"/>
            <a:ext cx="3933835" cy="2118803"/>
          </a:xfrm>
          <a:prstGeom prst="rect">
            <a:avLst/>
          </a:prstGeom>
        </p:spPr>
      </p:pic>
      <p:pic>
        <p:nvPicPr>
          <p:cNvPr id="10" name="Picture 9">
            <a:extLst>
              <a:ext uri="{FF2B5EF4-FFF2-40B4-BE49-F238E27FC236}">
                <a16:creationId xmlns:a16="http://schemas.microsoft.com/office/drawing/2014/main" id="{349467EE-224A-4A43-BEE2-F459E9461E5E}"/>
              </a:ext>
            </a:extLst>
          </p:cNvPr>
          <p:cNvPicPr>
            <a:picLocks noChangeAspect="1"/>
          </p:cNvPicPr>
          <p:nvPr/>
        </p:nvPicPr>
        <p:blipFill>
          <a:blip r:embed="rId6"/>
          <a:stretch>
            <a:fillRect/>
          </a:stretch>
        </p:blipFill>
        <p:spPr>
          <a:xfrm>
            <a:off x="319967" y="4626684"/>
            <a:ext cx="3861717" cy="1985961"/>
          </a:xfrm>
          <a:prstGeom prst="rect">
            <a:avLst/>
          </a:prstGeom>
        </p:spPr>
      </p:pic>
      <p:sp>
        <p:nvSpPr>
          <p:cNvPr id="11" name="TextBox 10">
            <a:extLst>
              <a:ext uri="{FF2B5EF4-FFF2-40B4-BE49-F238E27FC236}">
                <a16:creationId xmlns:a16="http://schemas.microsoft.com/office/drawing/2014/main" id="{38D91756-1C04-404D-93E9-70AF27D3FE7C}"/>
              </a:ext>
            </a:extLst>
          </p:cNvPr>
          <p:cNvSpPr txBox="1"/>
          <p:nvPr/>
        </p:nvSpPr>
        <p:spPr>
          <a:xfrm>
            <a:off x="457200" y="1417638"/>
            <a:ext cx="7658319" cy="461665"/>
          </a:xfrm>
          <a:prstGeom prst="rect">
            <a:avLst/>
          </a:prstGeom>
          <a:noFill/>
        </p:spPr>
        <p:txBody>
          <a:bodyPr wrap="square" rtlCol="0">
            <a:spAutoFit/>
          </a:bodyPr>
          <a:lstStyle/>
          <a:p>
            <a:pPr algn="ctr"/>
            <a:r>
              <a:rPr lang="en-US" sz="2400" b="1" dirty="0"/>
              <a:t>Want To Compete in Track and Field in College?</a:t>
            </a:r>
          </a:p>
        </p:txBody>
      </p:sp>
      <p:sp>
        <p:nvSpPr>
          <p:cNvPr id="12" name="TextBox 11">
            <a:extLst>
              <a:ext uri="{FF2B5EF4-FFF2-40B4-BE49-F238E27FC236}">
                <a16:creationId xmlns:a16="http://schemas.microsoft.com/office/drawing/2014/main" id="{FB1A1AB3-C754-C94F-BDF7-ECF55FE28980}"/>
              </a:ext>
            </a:extLst>
          </p:cNvPr>
          <p:cNvSpPr txBox="1"/>
          <p:nvPr/>
        </p:nvSpPr>
        <p:spPr>
          <a:xfrm>
            <a:off x="5410200" y="2501169"/>
            <a:ext cx="2667000" cy="369332"/>
          </a:xfrm>
          <a:prstGeom prst="rect">
            <a:avLst/>
          </a:prstGeom>
          <a:noFill/>
        </p:spPr>
        <p:txBody>
          <a:bodyPr wrap="square" rtlCol="0">
            <a:spAutoFit/>
          </a:bodyPr>
          <a:lstStyle/>
          <a:p>
            <a:pPr algn="ctr"/>
            <a:r>
              <a:rPr lang="en-US" b="1" dirty="0"/>
              <a:t>GET REGISTERED NOW!</a:t>
            </a:r>
          </a:p>
        </p:txBody>
      </p:sp>
    </p:spTree>
    <p:extLst>
      <p:ext uri="{BB962C8B-B14F-4D97-AF65-F5344CB8AC3E}">
        <p14:creationId xmlns:p14="http://schemas.microsoft.com/office/powerpoint/2010/main" val="1034872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AAAA-3849-A6C1-6FF3-0CF1A2DD8245}"/>
              </a:ext>
            </a:extLst>
          </p:cNvPr>
          <p:cNvSpPr>
            <a:spLocks noGrp="1"/>
          </p:cNvSpPr>
          <p:nvPr>
            <p:ph type="title"/>
          </p:nvPr>
        </p:nvSpPr>
        <p:spPr/>
        <p:txBody>
          <a:bodyPr/>
          <a:lstStyle/>
          <a:p>
            <a:r>
              <a:rPr lang="en-US" dirty="0">
                <a:latin typeface="Impact" panose="020B0806030902050204" pitchFamily="34" charset="0"/>
              </a:rPr>
              <a:t>FAFSA</a:t>
            </a:r>
          </a:p>
        </p:txBody>
      </p:sp>
      <p:sp>
        <p:nvSpPr>
          <p:cNvPr id="3" name="Content Placeholder 2">
            <a:extLst>
              <a:ext uri="{FF2B5EF4-FFF2-40B4-BE49-F238E27FC236}">
                <a16:creationId xmlns:a16="http://schemas.microsoft.com/office/drawing/2014/main" id="{B23E1DF4-9D4F-B0A5-D298-E2A406E4BEAC}"/>
              </a:ext>
            </a:extLst>
          </p:cNvPr>
          <p:cNvSpPr>
            <a:spLocks noGrp="1"/>
          </p:cNvSpPr>
          <p:nvPr>
            <p:ph idx="1"/>
          </p:nvPr>
        </p:nvSpPr>
        <p:spPr/>
        <p:txBody>
          <a:bodyPr/>
          <a:lstStyle/>
          <a:p>
            <a:r>
              <a:rPr lang="en-US" sz="2800" b="1" dirty="0"/>
              <a:t>F</a:t>
            </a:r>
            <a:r>
              <a:rPr lang="en-US" sz="2800" dirty="0"/>
              <a:t>ree </a:t>
            </a:r>
            <a:r>
              <a:rPr lang="en-US" sz="2800" b="1" dirty="0"/>
              <a:t>A</a:t>
            </a:r>
            <a:r>
              <a:rPr lang="en-US" sz="2800" dirty="0"/>
              <a:t>pplication for </a:t>
            </a:r>
            <a:r>
              <a:rPr lang="en-US" sz="2800" b="1" dirty="0"/>
              <a:t>F</a:t>
            </a:r>
            <a:r>
              <a:rPr lang="en-US" sz="2800" dirty="0"/>
              <a:t>ederal </a:t>
            </a:r>
            <a:r>
              <a:rPr lang="en-US" sz="2800" b="1" dirty="0"/>
              <a:t>S</a:t>
            </a:r>
            <a:r>
              <a:rPr lang="en-US" sz="2800" dirty="0"/>
              <a:t>tudent </a:t>
            </a:r>
            <a:r>
              <a:rPr lang="en-US" sz="2800" b="1" dirty="0"/>
              <a:t>A</a:t>
            </a:r>
            <a:r>
              <a:rPr lang="en-US" sz="2800" dirty="0"/>
              <a:t>id</a:t>
            </a:r>
          </a:p>
          <a:p>
            <a:r>
              <a:rPr lang="en-US" sz="2800" dirty="0"/>
              <a:t>New Forms for 2024</a:t>
            </a:r>
          </a:p>
          <a:p>
            <a:pPr lvl="1"/>
            <a:r>
              <a:rPr lang="en-US" sz="2800" dirty="0">
                <a:hlinkClick r:id="rId2"/>
              </a:rPr>
              <a:t>Complete FAFSA Information</a:t>
            </a:r>
            <a:endParaRPr lang="en-US" sz="2800" dirty="0"/>
          </a:p>
          <a:p>
            <a:pPr marL="411480" lvl="1" indent="0">
              <a:buNone/>
            </a:pPr>
            <a:endParaRPr lang="en-US" sz="2800" dirty="0"/>
          </a:p>
          <a:p>
            <a:pPr lvl="1"/>
            <a:r>
              <a:rPr lang="en-US" sz="2800" dirty="0">
                <a:hlinkClick r:id="rId3"/>
              </a:rPr>
              <a:t>Instructional Video for 2024-2025</a:t>
            </a:r>
            <a:endParaRPr lang="en-US" sz="2800" dirty="0"/>
          </a:p>
          <a:p>
            <a:pPr marL="411480" lvl="1" indent="0">
              <a:buNone/>
            </a:pPr>
            <a:endParaRPr lang="en-US" sz="2800" dirty="0"/>
          </a:p>
          <a:p>
            <a:pPr lvl="1"/>
            <a:r>
              <a:rPr lang="en-US" sz="2800" dirty="0">
                <a:hlinkClick r:id="rId4"/>
              </a:rPr>
              <a:t>The Hill Article about FAFSA</a:t>
            </a:r>
            <a:endParaRPr lang="en-US" sz="2800" dirty="0"/>
          </a:p>
          <a:p>
            <a:pPr lvl="1"/>
            <a:endParaRPr lang="en-US" sz="2800" dirty="0"/>
          </a:p>
          <a:p>
            <a:pPr lvl="1"/>
            <a:endParaRPr lang="en-US" sz="2800" dirty="0"/>
          </a:p>
          <a:p>
            <a:pPr lvl="1"/>
            <a:endParaRPr lang="en-US" dirty="0"/>
          </a:p>
        </p:txBody>
      </p:sp>
      <p:sp>
        <p:nvSpPr>
          <p:cNvPr id="4" name="Slide Number Placeholder 3">
            <a:extLst>
              <a:ext uri="{FF2B5EF4-FFF2-40B4-BE49-F238E27FC236}">
                <a16:creationId xmlns:a16="http://schemas.microsoft.com/office/drawing/2014/main" id="{EC0720FB-4568-E9DE-7C70-B1C15A45C12F}"/>
              </a:ext>
            </a:extLst>
          </p:cNvPr>
          <p:cNvSpPr>
            <a:spLocks noGrp="1"/>
          </p:cNvSpPr>
          <p:nvPr>
            <p:ph type="sldNum" sz="quarter" idx="12"/>
          </p:nvPr>
        </p:nvSpPr>
        <p:spPr/>
        <p:txBody>
          <a:bodyPr/>
          <a:lstStyle/>
          <a:p>
            <a:fld id="{1D090886-B715-8945-98E5-4A2447DA0965}" type="slidenum">
              <a:rPr lang="en-US" smtClean="0"/>
              <a:t>38</a:t>
            </a:fld>
            <a:endParaRPr lang="en-US" dirty="0"/>
          </a:p>
        </p:txBody>
      </p:sp>
    </p:spTree>
    <p:extLst>
      <p:ext uri="{BB962C8B-B14F-4D97-AF65-F5344CB8AC3E}">
        <p14:creationId xmlns:p14="http://schemas.microsoft.com/office/powerpoint/2010/main" val="100518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Scheduling College Visits</a:t>
            </a:r>
          </a:p>
        </p:txBody>
      </p:sp>
      <p:sp>
        <p:nvSpPr>
          <p:cNvPr id="3" name="Content Placeholder 2"/>
          <p:cNvSpPr>
            <a:spLocks noGrp="1"/>
          </p:cNvSpPr>
          <p:nvPr>
            <p:ph idx="1"/>
          </p:nvPr>
        </p:nvSpPr>
        <p:spPr>
          <a:xfrm>
            <a:off x="284205" y="1417638"/>
            <a:ext cx="8123192" cy="5272656"/>
          </a:xfrm>
        </p:spPr>
        <p:txBody>
          <a:bodyPr>
            <a:normAutofit fontScale="92500" lnSpcReduction="20000"/>
          </a:bodyPr>
          <a:lstStyle/>
          <a:p>
            <a:r>
              <a:rPr lang="en-US" sz="2600" dirty="0">
                <a:latin typeface="Arial" panose="020B0604020202020204" pitchFamily="34" charset="0"/>
                <a:cs typeface="Arial" panose="020B0604020202020204" pitchFamily="34" charset="0"/>
              </a:rPr>
              <a:t>Informal Visits -</a:t>
            </a:r>
          </a:p>
          <a:p>
            <a:pPr lvl="1"/>
            <a:r>
              <a:rPr lang="en-US" sz="2600" dirty="0">
                <a:latin typeface="Arial" panose="020B0604020202020204" pitchFamily="34" charset="0"/>
                <a:cs typeface="Arial" panose="020B0604020202020204" pitchFamily="34" charset="0"/>
              </a:rPr>
              <a:t>You can take as many as you want</a:t>
            </a:r>
          </a:p>
          <a:p>
            <a:pPr lvl="1"/>
            <a:r>
              <a:rPr lang="en-US" sz="2600" dirty="0">
                <a:latin typeface="Arial" panose="020B0604020202020204" pitchFamily="34" charset="0"/>
                <a:cs typeface="Arial" panose="020B0604020202020204" pitchFamily="34" charset="0"/>
              </a:rPr>
              <a:t>Contact the Admissions Department</a:t>
            </a:r>
          </a:p>
          <a:p>
            <a:pPr lvl="1"/>
            <a:r>
              <a:rPr lang="en-US" sz="2600" dirty="0">
                <a:latin typeface="Arial" panose="020B0604020202020204" pitchFamily="34" charset="0"/>
                <a:cs typeface="Arial" panose="020B0604020202020204" pitchFamily="34" charset="0"/>
              </a:rPr>
              <a:t>Feel free to email Coaches to let them know</a:t>
            </a:r>
          </a:p>
          <a:p>
            <a:pPr lvl="1"/>
            <a:r>
              <a:rPr lang="en-US" sz="2600" dirty="0">
                <a:latin typeface="Arial" panose="020B0604020202020204" pitchFamily="34" charset="0"/>
                <a:cs typeface="Arial" panose="020B0604020202020204" pitchFamily="34" charset="0"/>
              </a:rPr>
              <a:t>Try to observe a practice</a:t>
            </a:r>
          </a:p>
          <a:p>
            <a:pPr marL="411480" lvl="1" indent="0">
              <a:buNone/>
            </a:pPr>
            <a:endParaRPr lang="en-US" sz="2600" dirty="0">
              <a:latin typeface="Arial" panose="020B0604020202020204" pitchFamily="34" charset="0"/>
              <a:cs typeface="Arial" panose="020B0604020202020204" pitchFamily="34" charset="0"/>
            </a:endParaRPr>
          </a:p>
          <a:p>
            <a:pPr marL="350838" lvl="1" indent="-227013"/>
            <a:r>
              <a:rPr lang="en-US" sz="2600" dirty="0">
                <a:latin typeface="Arial" panose="020B0604020202020204" pitchFamily="34" charset="0"/>
                <a:cs typeface="Arial" panose="020B0604020202020204" pitchFamily="34" charset="0"/>
              </a:rPr>
              <a:t>Formal Visits –</a:t>
            </a:r>
          </a:p>
          <a:p>
            <a:pPr marL="716598" lvl="2" indent="-227013"/>
            <a:r>
              <a:rPr lang="en-US" sz="2600" dirty="0">
                <a:latin typeface="Arial" panose="020B0604020202020204" pitchFamily="34" charset="0"/>
                <a:cs typeface="Arial" panose="020B0604020202020204" pitchFamily="34" charset="0"/>
              </a:rPr>
              <a:t>Typically arranged by Coaching staff</a:t>
            </a:r>
          </a:p>
          <a:p>
            <a:pPr marL="716598" lvl="2" indent="-227013"/>
            <a:r>
              <a:rPr lang="en-US" sz="2600" dirty="0">
                <a:latin typeface="Arial" panose="020B0604020202020204" pitchFamily="34" charset="0"/>
                <a:cs typeface="Arial" panose="020B0604020202020204" pitchFamily="34" charset="0"/>
              </a:rPr>
              <a:t>Be open-minded about your expectations</a:t>
            </a:r>
          </a:p>
          <a:p>
            <a:pPr marL="716598" lvl="2" indent="-227013"/>
            <a:r>
              <a:rPr lang="en-US" sz="2600" dirty="0">
                <a:latin typeface="Arial" panose="020B0604020202020204" pitchFamily="34" charset="0"/>
                <a:cs typeface="Arial" panose="020B0604020202020204" pitchFamily="34" charset="0"/>
              </a:rPr>
              <a:t>Ask about Study Hall and Tutoring</a:t>
            </a:r>
          </a:p>
          <a:p>
            <a:pPr marL="236538" lvl="1" indent="-236538"/>
            <a:endParaRPr lang="en-US" sz="2200" dirty="0">
              <a:latin typeface="Arial" panose="020B0604020202020204" pitchFamily="34" charset="0"/>
              <a:cs typeface="Arial" panose="020B0604020202020204" pitchFamily="34" charset="0"/>
            </a:endParaRPr>
          </a:p>
          <a:p>
            <a:pPr marL="236538" lvl="1" indent="-236538"/>
            <a:endParaRPr lang="en-US" sz="2200" dirty="0">
              <a:latin typeface="Arial" panose="020B0604020202020204" pitchFamily="34" charset="0"/>
              <a:cs typeface="Arial" panose="020B0604020202020204" pitchFamily="34" charset="0"/>
            </a:endParaRPr>
          </a:p>
          <a:p>
            <a:pPr marL="236538" lvl="1" indent="-236538"/>
            <a:endParaRPr lang="en-US" sz="22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39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4831093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Connections</a:t>
            </a:r>
          </a:p>
        </p:txBody>
      </p:sp>
      <p:sp>
        <p:nvSpPr>
          <p:cNvPr id="3" name="Text Placeholder 2">
            <a:extLst>
              <a:ext uri="{FF2B5EF4-FFF2-40B4-BE49-F238E27FC236}">
                <a16:creationId xmlns:a16="http://schemas.microsoft.com/office/drawing/2014/main" id="{1A159F91-8AFC-1A4C-AB20-427B41BCF46C}"/>
              </a:ext>
            </a:extLst>
          </p:cNvPr>
          <p:cNvSpPr>
            <a:spLocks noGrp="1"/>
          </p:cNvSpPr>
          <p:nvPr>
            <p:ph type="body" idx="1"/>
          </p:nvPr>
        </p:nvSpPr>
        <p:spPr>
          <a:xfrm>
            <a:off x="217962" y="1292246"/>
            <a:ext cx="3657600" cy="448233"/>
          </a:xfrm>
        </p:spPr>
        <p:txBody>
          <a:bodyPr/>
          <a:lstStyle/>
          <a:p>
            <a:r>
              <a:rPr lang="en-US" sz="2400" dirty="0">
                <a:solidFill>
                  <a:schemeClr val="tx1"/>
                </a:solidFill>
              </a:rPr>
              <a:t>Indoor Track Meets</a:t>
            </a:r>
          </a:p>
        </p:txBody>
      </p:sp>
      <p:sp>
        <p:nvSpPr>
          <p:cNvPr id="6" name="Content Placeholder 5">
            <a:extLst>
              <a:ext uri="{FF2B5EF4-FFF2-40B4-BE49-F238E27FC236}">
                <a16:creationId xmlns:a16="http://schemas.microsoft.com/office/drawing/2014/main" id="{A5D348C4-6412-5844-9CCA-0C833F00D2E2}"/>
              </a:ext>
            </a:extLst>
          </p:cNvPr>
          <p:cNvSpPr>
            <a:spLocks noGrp="1"/>
          </p:cNvSpPr>
          <p:nvPr>
            <p:ph sz="half" idx="2"/>
          </p:nvPr>
        </p:nvSpPr>
        <p:spPr>
          <a:xfrm>
            <a:off x="457200" y="1781729"/>
            <a:ext cx="4102784" cy="4801633"/>
          </a:xfrm>
        </p:spPr>
        <p:txBody>
          <a:bodyPr>
            <a:normAutofit fontScale="55000" lnSpcReduction="20000"/>
          </a:bodyPr>
          <a:lstStyle/>
          <a:p>
            <a:r>
              <a:rPr lang="en-US" sz="2900" b="1" dirty="0"/>
              <a:t>Wichita State University</a:t>
            </a:r>
          </a:p>
          <a:p>
            <a:pPr lvl="1"/>
            <a:r>
              <a:rPr lang="en-US" sz="2400" b="1" dirty="0"/>
              <a:t>Wichita, Kansas</a:t>
            </a:r>
          </a:p>
          <a:p>
            <a:r>
              <a:rPr lang="en-US" sz="2900" b="1" dirty="0"/>
              <a:t>Pittsburg State University</a:t>
            </a:r>
          </a:p>
          <a:p>
            <a:pPr lvl="1"/>
            <a:r>
              <a:rPr lang="en-US" sz="2400" dirty="0"/>
              <a:t>Pittsburg, Kansas</a:t>
            </a:r>
          </a:p>
          <a:p>
            <a:r>
              <a:rPr lang="en-US" sz="2900" b="1" dirty="0"/>
              <a:t>University of Kansas</a:t>
            </a:r>
          </a:p>
          <a:p>
            <a:pPr lvl="1"/>
            <a:r>
              <a:rPr lang="en-US" sz="2400" dirty="0"/>
              <a:t>Lawrence, Kansas</a:t>
            </a:r>
          </a:p>
          <a:p>
            <a:r>
              <a:rPr lang="en-US" sz="2900" b="1" dirty="0"/>
              <a:t>Washburn University</a:t>
            </a:r>
          </a:p>
          <a:p>
            <a:pPr lvl="1"/>
            <a:r>
              <a:rPr lang="en-US" sz="2400" dirty="0"/>
              <a:t>Topeka, Kansas</a:t>
            </a:r>
          </a:p>
          <a:p>
            <a:r>
              <a:rPr lang="en-US" sz="2900" b="1" dirty="0"/>
              <a:t>Friends University</a:t>
            </a:r>
          </a:p>
          <a:p>
            <a:pPr lvl="1"/>
            <a:r>
              <a:rPr lang="en-US" sz="2400" dirty="0"/>
              <a:t>Wichita, Kansas</a:t>
            </a:r>
            <a:endParaRPr lang="en-US" sz="2800" b="1" dirty="0"/>
          </a:p>
          <a:p>
            <a:pPr marL="114300" indent="0">
              <a:buNone/>
            </a:pPr>
            <a:endParaRPr lang="en-US" dirty="0"/>
          </a:p>
        </p:txBody>
      </p:sp>
      <p:sp>
        <p:nvSpPr>
          <p:cNvPr id="7" name="Text Placeholder 6">
            <a:extLst>
              <a:ext uri="{FF2B5EF4-FFF2-40B4-BE49-F238E27FC236}">
                <a16:creationId xmlns:a16="http://schemas.microsoft.com/office/drawing/2014/main" id="{C59552E4-E52F-5341-9B36-C3F605C37442}"/>
              </a:ext>
            </a:extLst>
          </p:cNvPr>
          <p:cNvSpPr>
            <a:spLocks noGrp="1"/>
          </p:cNvSpPr>
          <p:nvPr>
            <p:ph type="body" sz="quarter" idx="3"/>
          </p:nvPr>
        </p:nvSpPr>
        <p:spPr>
          <a:xfrm>
            <a:off x="4559985" y="1253225"/>
            <a:ext cx="3657600" cy="445029"/>
          </a:xfrm>
        </p:spPr>
        <p:txBody>
          <a:bodyPr/>
          <a:lstStyle/>
          <a:p>
            <a:r>
              <a:rPr lang="en-US" sz="2400" dirty="0">
                <a:solidFill>
                  <a:schemeClr val="tx1"/>
                </a:solidFill>
              </a:rPr>
              <a:t>Coaching Staff</a:t>
            </a:r>
          </a:p>
        </p:txBody>
      </p:sp>
      <p:sp>
        <p:nvSpPr>
          <p:cNvPr id="8" name="Content Placeholder 7">
            <a:extLst>
              <a:ext uri="{FF2B5EF4-FFF2-40B4-BE49-F238E27FC236}">
                <a16:creationId xmlns:a16="http://schemas.microsoft.com/office/drawing/2014/main" id="{A9AF4BA9-773D-7741-B455-B66BB31A74A4}"/>
              </a:ext>
            </a:extLst>
          </p:cNvPr>
          <p:cNvSpPr>
            <a:spLocks noGrp="1"/>
          </p:cNvSpPr>
          <p:nvPr>
            <p:ph sz="quarter" idx="4"/>
          </p:nvPr>
        </p:nvSpPr>
        <p:spPr>
          <a:xfrm>
            <a:off x="4304613" y="1698254"/>
            <a:ext cx="4102784" cy="5098176"/>
          </a:xfrm>
        </p:spPr>
        <p:txBody>
          <a:bodyPr>
            <a:normAutofit fontScale="55000" lnSpcReduction="20000"/>
          </a:bodyPr>
          <a:lstStyle/>
          <a:p>
            <a:r>
              <a:rPr lang="en-US" sz="2900" b="1" dirty="0"/>
              <a:t>Wichita State University</a:t>
            </a:r>
          </a:p>
          <a:p>
            <a:pPr lvl="1"/>
            <a:r>
              <a:rPr lang="en-US" sz="2500" dirty="0"/>
              <a:t>Wichita, Kansas</a:t>
            </a:r>
          </a:p>
          <a:p>
            <a:r>
              <a:rPr lang="en-US" sz="2900" b="1" dirty="0"/>
              <a:t>High Point University</a:t>
            </a:r>
          </a:p>
          <a:p>
            <a:pPr lvl="1"/>
            <a:r>
              <a:rPr lang="en-US" sz="2500" dirty="0"/>
              <a:t>High Point, North Carolina</a:t>
            </a:r>
          </a:p>
          <a:p>
            <a:r>
              <a:rPr lang="en-US" sz="2900" b="1" dirty="0"/>
              <a:t>University of Nebraska</a:t>
            </a:r>
          </a:p>
          <a:p>
            <a:pPr lvl="1"/>
            <a:r>
              <a:rPr lang="en-US" sz="2500" dirty="0"/>
              <a:t>Lincoln, Nebraska</a:t>
            </a:r>
          </a:p>
          <a:p>
            <a:r>
              <a:rPr lang="en-US" sz="2900" b="1" dirty="0"/>
              <a:t>Emporia State University</a:t>
            </a:r>
          </a:p>
          <a:p>
            <a:pPr lvl="1"/>
            <a:r>
              <a:rPr lang="en-US" sz="2500" dirty="0"/>
              <a:t>Emporia, Kansas</a:t>
            </a:r>
          </a:p>
          <a:p>
            <a:r>
              <a:rPr lang="en-US" sz="2900" b="1" dirty="0"/>
              <a:t>Washburn University</a:t>
            </a:r>
          </a:p>
          <a:p>
            <a:pPr lvl="1"/>
            <a:r>
              <a:rPr lang="en-US" sz="2500" dirty="0"/>
              <a:t>Topeka, Kansas</a:t>
            </a:r>
          </a:p>
          <a:p>
            <a:r>
              <a:rPr lang="en-US" sz="2900" b="1" dirty="0"/>
              <a:t>Pittsburg State University</a:t>
            </a:r>
          </a:p>
          <a:p>
            <a:pPr lvl="1"/>
            <a:r>
              <a:rPr lang="en-US" sz="2500" dirty="0"/>
              <a:t>Pittsburg, Kansas</a:t>
            </a:r>
          </a:p>
          <a:p>
            <a:r>
              <a:rPr lang="en-US" sz="2900" b="1" dirty="0"/>
              <a:t>Friends University</a:t>
            </a:r>
          </a:p>
          <a:p>
            <a:pPr lvl="1"/>
            <a:r>
              <a:rPr lang="en-US" sz="2500" dirty="0"/>
              <a:t>Wichita, Kansas</a:t>
            </a:r>
          </a:p>
          <a:p>
            <a:r>
              <a:rPr lang="en-US" sz="2900" b="1" dirty="0"/>
              <a:t>Ottawa University</a:t>
            </a:r>
          </a:p>
          <a:p>
            <a:pPr lvl="1"/>
            <a:r>
              <a:rPr lang="en-US" sz="2500" dirty="0"/>
              <a:t>Ottawa, Kansas</a:t>
            </a:r>
          </a:p>
          <a:p>
            <a:r>
              <a:rPr lang="en-US" sz="2900" b="1" dirty="0"/>
              <a:t>West Point US Military Academy</a:t>
            </a:r>
          </a:p>
          <a:p>
            <a:pPr lvl="1"/>
            <a:r>
              <a:rPr lang="en-US" sz="2500" dirty="0"/>
              <a:t>West Point, New York</a:t>
            </a:r>
          </a:p>
          <a:p>
            <a:r>
              <a:rPr lang="en-US" sz="2900" b="1" dirty="0"/>
              <a:t>Towson University</a:t>
            </a:r>
          </a:p>
          <a:p>
            <a:pPr lvl="1"/>
            <a:r>
              <a:rPr lang="en-US" sz="2500" b="1" dirty="0"/>
              <a:t>Baltimore, Maryland</a:t>
            </a:r>
          </a:p>
          <a:p>
            <a:r>
              <a:rPr lang="en-US" sz="2900" b="1" dirty="0"/>
              <a:t>Hutchinson Community College</a:t>
            </a:r>
          </a:p>
          <a:p>
            <a:pPr marL="411163" lvl="1" indent="0">
              <a:buNone/>
              <a:tabLst>
                <a:tab pos="622300" algn="l"/>
              </a:tabLst>
            </a:pPr>
            <a:r>
              <a:rPr lang="en-US" sz="2500" dirty="0"/>
              <a:t>	Hutchinson, Kansas</a:t>
            </a:r>
          </a:p>
          <a:p>
            <a:pPr marL="411480" lvl="1" indent="0">
              <a:buNone/>
            </a:pPr>
            <a:endParaRPr lang="en-US" sz="2500" dirty="0"/>
          </a:p>
        </p:txBody>
      </p:sp>
      <p:sp>
        <p:nvSpPr>
          <p:cNvPr id="4" name="Slide Number Placeholder 3"/>
          <p:cNvSpPr>
            <a:spLocks noGrp="1"/>
          </p:cNvSpPr>
          <p:nvPr>
            <p:ph type="sldNum" sz="quarter" idx="12"/>
          </p:nvPr>
        </p:nvSpPr>
        <p:spPr/>
        <p:txBody>
          <a:bodyPr/>
          <a:lstStyle/>
          <a:p>
            <a:fld id="{34452F5A-1E19-4F47-A5DD-CF3E6D8BC662}" type="slidenum">
              <a:rPr lang="en-US" smtClean="0"/>
              <a:t>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828556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What Should Parents Do…</a:t>
            </a:r>
          </a:p>
        </p:txBody>
      </p:sp>
      <p:sp>
        <p:nvSpPr>
          <p:cNvPr id="3" name="Content Placeholder 2"/>
          <p:cNvSpPr>
            <a:spLocks noGrp="1"/>
          </p:cNvSpPr>
          <p:nvPr>
            <p:ph idx="1"/>
          </p:nvPr>
        </p:nvSpPr>
        <p:spPr>
          <a:xfrm>
            <a:off x="286169" y="1417637"/>
            <a:ext cx="8121228" cy="5272657"/>
          </a:xfrm>
        </p:spPr>
        <p:txBody>
          <a:bodyPr>
            <a:normAutofit fontScale="92500"/>
          </a:bodyPr>
          <a:lstStyle/>
          <a:p>
            <a:r>
              <a:rPr lang="en-US" sz="2600" dirty="0">
                <a:latin typeface="Arial"/>
                <a:cs typeface="Arial"/>
              </a:rPr>
              <a:t>Plan for campus visits</a:t>
            </a:r>
          </a:p>
          <a:p>
            <a:r>
              <a:rPr lang="en-US" sz="2600" dirty="0">
                <a:latin typeface="Arial"/>
                <a:cs typeface="Arial"/>
              </a:rPr>
              <a:t>Research Universities AND Athletics teams online</a:t>
            </a:r>
          </a:p>
          <a:p>
            <a:r>
              <a:rPr lang="en-US" sz="2600" dirty="0">
                <a:solidFill>
                  <a:srgbClr val="FF0000"/>
                </a:solidFill>
                <a:highlight>
                  <a:srgbClr val="FFFF00"/>
                </a:highlight>
                <a:latin typeface="Arial"/>
                <a:cs typeface="Arial"/>
                <a:hlinkClick r:id="rId2">
                  <a:extLst>
                    <a:ext uri="{A12FA001-AC4F-418D-AE19-62706E023703}">
                      <ahyp:hlinkClr xmlns:ahyp="http://schemas.microsoft.com/office/drawing/2018/hyperlinkcolor" val="tx"/>
                    </a:ext>
                  </a:extLst>
                </a:hlinkClick>
              </a:rPr>
              <a:t>Make certain your child registers for the NCAA Clearinghouse</a:t>
            </a:r>
            <a:endParaRPr lang="en-US" sz="2600" dirty="0">
              <a:solidFill>
                <a:srgbClr val="FF0000"/>
              </a:solidFill>
              <a:highlight>
                <a:srgbClr val="FFFF00"/>
              </a:highlight>
              <a:latin typeface="Arial"/>
              <a:cs typeface="Arial"/>
            </a:endParaRPr>
          </a:p>
          <a:p>
            <a:r>
              <a:rPr lang="en-US" sz="2600" dirty="0">
                <a:solidFill>
                  <a:srgbClr val="FF0000"/>
                </a:solidFill>
                <a:highlight>
                  <a:srgbClr val="FFFF00"/>
                </a:highlight>
                <a:latin typeface="Arial"/>
                <a:cs typeface="Arial"/>
                <a:hlinkClick r:id="rId3">
                  <a:extLst>
                    <a:ext uri="{A12FA001-AC4F-418D-AE19-62706E023703}">
                      <ahyp:hlinkClr xmlns:ahyp="http://schemas.microsoft.com/office/drawing/2018/hyperlinkcolor" val="tx"/>
                    </a:ext>
                  </a:extLst>
                </a:hlinkClick>
              </a:rPr>
              <a:t>Review University Guides for Student-Athlete Parents</a:t>
            </a:r>
            <a:endParaRPr lang="en-US" sz="2600" dirty="0">
              <a:solidFill>
                <a:srgbClr val="FF0000"/>
              </a:solidFill>
              <a:highlight>
                <a:srgbClr val="FFFF00"/>
              </a:highlight>
              <a:latin typeface="Arial"/>
              <a:cs typeface="Arial"/>
            </a:endParaRPr>
          </a:p>
          <a:p>
            <a:r>
              <a:rPr lang="en-US" sz="2600" b="0" i="0" u="sng" strike="noStrike" dirty="0">
                <a:effectLst/>
                <a:highlight>
                  <a:srgbClr val="C0C0C0"/>
                </a:highlight>
                <a:latin typeface="Arial" panose="020B0604020202020204" pitchFamily="34" charset="0"/>
                <a:hlinkClick r:id="rId4">
                  <a:extLst>
                    <a:ext uri="{A12FA001-AC4F-418D-AE19-62706E023703}">
                      <ahyp:hlinkClr xmlns:ahyp="http://schemas.microsoft.com/office/drawing/2018/hyperlinkcolor" val="tx"/>
                    </a:ext>
                  </a:extLst>
                </a:hlinkClick>
              </a:rPr>
              <a:t>Review “NCAA Guide for the College Bound Student Athlete”</a:t>
            </a:r>
            <a:endParaRPr lang="en-US" i="1" u="sng" dirty="0">
              <a:highlight>
                <a:srgbClr val="C0C0C0"/>
              </a:highlight>
              <a:latin typeface="Arial"/>
              <a:cs typeface="Arial"/>
            </a:endParaRPr>
          </a:p>
          <a:p>
            <a:r>
              <a:rPr lang="en-US" sz="2600" dirty="0">
                <a:latin typeface="Arial"/>
                <a:cs typeface="Arial"/>
              </a:rPr>
              <a:t>Be patient with the process</a:t>
            </a:r>
          </a:p>
          <a:p>
            <a:r>
              <a:rPr lang="en-US" sz="2600" dirty="0">
                <a:latin typeface="Arial"/>
                <a:cs typeface="Arial"/>
              </a:rPr>
              <a:t>Be realistic about your child’s opportunities</a:t>
            </a:r>
          </a:p>
          <a:p>
            <a:r>
              <a:rPr lang="en-US" sz="2600" dirty="0">
                <a:latin typeface="Arial"/>
                <a:cs typeface="Arial"/>
              </a:rPr>
              <a:t>Let your child ask/answer questions of Recruiters</a:t>
            </a:r>
          </a:p>
          <a:p>
            <a:r>
              <a:rPr lang="en-US" sz="2600" dirty="0">
                <a:latin typeface="Arial"/>
                <a:cs typeface="Arial"/>
              </a:rPr>
              <a:t>Don’t exaggerate your child’s times/marks</a:t>
            </a:r>
          </a:p>
          <a:p>
            <a:r>
              <a:rPr lang="en-US" sz="2600" dirty="0">
                <a:latin typeface="Arial"/>
                <a:cs typeface="Arial"/>
              </a:rPr>
              <a:t>Be prepared to let go at some point….</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804461172"/>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Decision Factors…</a:t>
            </a:r>
          </a:p>
        </p:txBody>
      </p:sp>
      <p:sp>
        <p:nvSpPr>
          <p:cNvPr id="3" name="Content Placeholder 2"/>
          <p:cNvSpPr>
            <a:spLocks noGrp="1"/>
          </p:cNvSpPr>
          <p:nvPr>
            <p:ph idx="1"/>
          </p:nvPr>
        </p:nvSpPr>
        <p:spPr>
          <a:xfrm>
            <a:off x="286169" y="1417637"/>
            <a:ext cx="8121228" cy="5272657"/>
          </a:xfrm>
        </p:spPr>
        <p:txBody>
          <a:bodyPr>
            <a:normAutofit/>
          </a:bodyPr>
          <a:lstStyle/>
          <a:p>
            <a:r>
              <a:rPr lang="en-US" sz="2600" dirty="0">
                <a:latin typeface="Arial"/>
                <a:cs typeface="Arial"/>
              </a:rPr>
              <a:t>Education Choice</a:t>
            </a:r>
          </a:p>
          <a:p>
            <a:r>
              <a:rPr lang="en-US" sz="2600" dirty="0">
                <a:latin typeface="Arial"/>
                <a:cs typeface="Arial"/>
              </a:rPr>
              <a:t>The University itself</a:t>
            </a:r>
          </a:p>
          <a:p>
            <a:r>
              <a:rPr lang="en-US" sz="2600" dirty="0">
                <a:latin typeface="Arial"/>
                <a:cs typeface="Arial"/>
              </a:rPr>
              <a:t>Location</a:t>
            </a:r>
          </a:p>
          <a:p>
            <a:r>
              <a:rPr lang="en-US" sz="2600" dirty="0">
                <a:latin typeface="Arial"/>
                <a:cs typeface="Arial"/>
              </a:rPr>
              <a:t>Family</a:t>
            </a:r>
          </a:p>
          <a:p>
            <a:r>
              <a:rPr lang="en-US" sz="2600" dirty="0">
                <a:latin typeface="Arial"/>
                <a:cs typeface="Arial"/>
              </a:rPr>
              <a:t>Coaching Staff</a:t>
            </a:r>
          </a:p>
          <a:p>
            <a:r>
              <a:rPr lang="en-US" sz="2600" dirty="0">
                <a:latin typeface="Arial"/>
                <a:cs typeface="Arial"/>
              </a:rPr>
              <a:t>Athletic Development</a:t>
            </a:r>
          </a:p>
          <a:p>
            <a:r>
              <a:rPr lang="en-US" sz="2600" dirty="0">
                <a:latin typeface="Arial"/>
                <a:cs typeface="Arial"/>
              </a:rPr>
              <a:t>Costs</a:t>
            </a:r>
          </a:p>
          <a:p>
            <a:r>
              <a:rPr lang="en-US" sz="2600" dirty="0">
                <a:latin typeface="Arial"/>
                <a:cs typeface="Arial"/>
              </a:rPr>
              <a:t>Team Culture</a:t>
            </a:r>
          </a:p>
          <a:p>
            <a:r>
              <a:rPr lang="en-US" sz="2600" dirty="0">
                <a:latin typeface="Arial"/>
                <a:cs typeface="Arial"/>
              </a:rPr>
              <a:t>Facilities</a:t>
            </a:r>
          </a:p>
          <a:p>
            <a:endParaRPr lang="en-US" sz="2600" dirty="0">
              <a:latin typeface="Arial"/>
              <a:cs typeface="Arial"/>
            </a:endParaRPr>
          </a:p>
          <a:p>
            <a:endParaRPr lang="en-US" sz="26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141901076"/>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42</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622860347"/>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43</a:t>
            </a:fld>
            <a:endParaRPr lang="en-US" dirty="0"/>
          </a:p>
        </p:txBody>
      </p:sp>
    </p:spTree>
    <p:extLst>
      <p:ext uri="{BB962C8B-B14F-4D97-AF65-F5344CB8AC3E}">
        <p14:creationId xmlns:p14="http://schemas.microsoft.com/office/powerpoint/2010/main" val="34048633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When Communicating …</a:t>
            </a:r>
          </a:p>
        </p:txBody>
      </p:sp>
      <p:sp>
        <p:nvSpPr>
          <p:cNvPr id="3" name="Content Placeholder 2"/>
          <p:cNvSpPr>
            <a:spLocks noGrp="1"/>
          </p:cNvSpPr>
          <p:nvPr>
            <p:ph idx="1"/>
          </p:nvPr>
        </p:nvSpPr>
        <p:spPr>
          <a:xfrm>
            <a:off x="286169" y="1417637"/>
            <a:ext cx="8121228" cy="5272657"/>
          </a:xfrm>
        </p:spPr>
        <p:txBody>
          <a:bodyPr>
            <a:normAutofit lnSpcReduction="10000"/>
          </a:bodyPr>
          <a:lstStyle/>
          <a:p>
            <a:r>
              <a:rPr lang="en-US" sz="2600" dirty="0">
                <a:latin typeface="Arial"/>
                <a:cs typeface="Arial"/>
              </a:rPr>
              <a:t>Be Professional!</a:t>
            </a:r>
          </a:p>
          <a:p>
            <a:r>
              <a:rPr lang="en-US" sz="2600" dirty="0">
                <a:latin typeface="Arial"/>
                <a:cs typeface="Arial"/>
              </a:rPr>
              <a:t>Use basic email address with your name or initials</a:t>
            </a:r>
          </a:p>
          <a:p>
            <a:r>
              <a:rPr lang="en-US" sz="2600" dirty="0">
                <a:latin typeface="Arial"/>
                <a:cs typeface="Arial"/>
              </a:rPr>
              <a:t>Write and answer questions using “standard language” – no slang, emojis or abbreviated words</a:t>
            </a:r>
          </a:p>
          <a:p>
            <a:r>
              <a:rPr lang="en-US" sz="2600" dirty="0">
                <a:latin typeface="Arial"/>
                <a:cs typeface="Arial"/>
              </a:rPr>
              <a:t>Act like you’re interested even if you don’t think that you’ll attend that school</a:t>
            </a:r>
          </a:p>
          <a:p>
            <a:r>
              <a:rPr lang="en-US" sz="2600" dirty="0">
                <a:latin typeface="Arial"/>
                <a:cs typeface="Arial"/>
              </a:rPr>
              <a:t>Be mindful of posts on your social media accounts </a:t>
            </a:r>
          </a:p>
          <a:p>
            <a:r>
              <a:rPr lang="en-US" sz="2600" dirty="0">
                <a:latin typeface="Arial"/>
                <a:cs typeface="Arial"/>
              </a:rPr>
              <a:t>Be considerate and thank the Coach for their time and interest</a:t>
            </a:r>
          </a:p>
          <a:p>
            <a:r>
              <a:rPr lang="en-US" sz="2600" dirty="0">
                <a:latin typeface="Arial"/>
                <a:cs typeface="Arial"/>
              </a:rPr>
              <a:t>If you really don’t have interest in a school, tell the Coach and be respectful in doing so.</a:t>
            </a:r>
          </a:p>
          <a:p>
            <a:r>
              <a:rPr lang="en-US" sz="2600" dirty="0">
                <a:latin typeface="Arial"/>
                <a:cs typeface="Arial"/>
              </a:rPr>
              <a:t>If a scholarship is offered, ask for details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9622462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Sample Email …</a:t>
            </a:r>
          </a:p>
        </p:txBody>
      </p:sp>
      <p:sp>
        <p:nvSpPr>
          <p:cNvPr id="3" name="Content Placeholder 2"/>
          <p:cNvSpPr>
            <a:spLocks noGrp="1"/>
          </p:cNvSpPr>
          <p:nvPr>
            <p:ph idx="1"/>
          </p:nvPr>
        </p:nvSpPr>
        <p:spPr>
          <a:xfrm>
            <a:off x="286169" y="1417637"/>
            <a:ext cx="8121228" cy="5272657"/>
          </a:xfrm>
        </p:spPr>
        <p:txBody>
          <a:bodyPr>
            <a:normAutofit fontScale="92500" lnSpcReduction="10000"/>
          </a:bodyPr>
          <a:lstStyle/>
          <a:p>
            <a:pPr marL="114300" indent="0">
              <a:buNone/>
            </a:pPr>
            <a:r>
              <a:rPr lang="en-US" dirty="0">
                <a:latin typeface="Arial"/>
                <a:cs typeface="Arial"/>
              </a:rPr>
              <a:t>Hello Coach __________,</a:t>
            </a:r>
          </a:p>
          <a:p>
            <a:pPr marL="114300" indent="0">
              <a:buNone/>
            </a:pPr>
            <a:r>
              <a:rPr lang="en-US" dirty="0">
                <a:latin typeface="Arial"/>
                <a:cs typeface="Arial"/>
              </a:rPr>
              <a:t>	My name is _________.  I’m a senior at _______High in ________, Kansas.  I have also trained with the Shocker Track Club. I currently compete in Track &amp; Field and Cross Country, …….., and I am interested in learning more about your program as I look for the best college for me beginning in 2024.</a:t>
            </a:r>
            <a:br>
              <a:rPr lang="en-US" dirty="0">
                <a:latin typeface="Arial"/>
                <a:cs typeface="Arial"/>
              </a:rPr>
            </a:br>
            <a:r>
              <a:rPr lang="en-US" dirty="0">
                <a:latin typeface="Arial"/>
                <a:cs typeface="Arial"/>
              </a:rPr>
              <a:t>	My preferred events are _________, and my PRs are ___________.  I have posted videos of some of my best competitions at _________.</a:t>
            </a:r>
            <a:br>
              <a:rPr lang="en-US" dirty="0">
                <a:latin typeface="Arial"/>
                <a:cs typeface="Arial"/>
              </a:rPr>
            </a:br>
            <a:r>
              <a:rPr lang="en-US" dirty="0">
                <a:latin typeface="Arial"/>
                <a:cs typeface="Arial"/>
              </a:rPr>
              <a:t>	I currently have a x.xx grade point average, and have posted a score of XX in the ACT, and XXX for the SAT. I’m also very involved in ________, _______, and _______.</a:t>
            </a:r>
            <a:br>
              <a:rPr lang="en-US" dirty="0">
                <a:latin typeface="Arial"/>
                <a:cs typeface="Arial"/>
              </a:rPr>
            </a:br>
            <a:r>
              <a:rPr lang="en-US" dirty="0">
                <a:latin typeface="Arial"/>
                <a:cs typeface="Arial"/>
              </a:rPr>
              <a:t>	At this point I would like to major in __________.  </a:t>
            </a:r>
          </a:p>
          <a:p>
            <a:pPr marL="114300" indent="0">
              <a:buNone/>
            </a:pPr>
            <a:r>
              <a:rPr lang="en-US" dirty="0">
                <a:latin typeface="Arial"/>
                <a:cs typeface="Arial"/>
              </a:rPr>
              <a:t>	I would appreciate the opportunity to visit with you or a member of your staff at your convenience.</a:t>
            </a:r>
          </a:p>
          <a:p>
            <a:pPr marL="114300" indent="0">
              <a:buNone/>
            </a:pPr>
            <a:br>
              <a:rPr lang="en-US" dirty="0">
                <a:latin typeface="Arial"/>
                <a:cs typeface="Arial"/>
              </a:rPr>
            </a:br>
            <a:r>
              <a:rPr lang="en-US" dirty="0">
                <a:latin typeface="Arial"/>
                <a:cs typeface="Arial"/>
              </a:rPr>
              <a:t>Respectfully,</a:t>
            </a:r>
            <a:br>
              <a:rPr lang="en-US" dirty="0">
                <a:latin typeface="Arial"/>
                <a:cs typeface="Arial"/>
              </a:rPr>
            </a:br>
            <a:r>
              <a:rPr lang="en-US" dirty="0">
                <a:latin typeface="Arial"/>
                <a:cs typeface="Arial"/>
              </a:rPr>
              <a:t>____________ </a:t>
            </a:r>
          </a:p>
          <a:p>
            <a:endParaRPr lang="en-US" sz="24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83920349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Recruiting Visits…</a:t>
            </a:r>
          </a:p>
        </p:txBody>
      </p:sp>
      <p:sp>
        <p:nvSpPr>
          <p:cNvPr id="3" name="Content Placeholder 2"/>
          <p:cNvSpPr>
            <a:spLocks noGrp="1"/>
          </p:cNvSpPr>
          <p:nvPr>
            <p:ph idx="1"/>
          </p:nvPr>
        </p:nvSpPr>
        <p:spPr>
          <a:xfrm>
            <a:off x="286169" y="1417637"/>
            <a:ext cx="8121228" cy="5272657"/>
          </a:xfrm>
        </p:spPr>
        <p:txBody>
          <a:bodyPr>
            <a:normAutofit lnSpcReduction="10000"/>
          </a:bodyPr>
          <a:lstStyle/>
          <a:p>
            <a:pPr marL="114300" indent="0">
              <a:buNone/>
            </a:pPr>
            <a:r>
              <a:rPr lang="en-US" sz="2800" b="1" dirty="0">
                <a:latin typeface="Arial"/>
                <a:cs typeface="Arial"/>
              </a:rPr>
              <a:t>Questions to Ask on Recruiting Visits:</a:t>
            </a:r>
          </a:p>
          <a:p>
            <a:r>
              <a:rPr lang="en-US" sz="2600" dirty="0">
                <a:latin typeface="Arial"/>
                <a:cs typeface="Arial"/>
              </a:rPr>
              <a:t>Daily Athlete Schedule</a:t>
            </a:r>
          </a:p>
          <a:p>
            <a:r>
              <a:rPr lang="en-US" sz="2600" dirty="0">
                <a:latin typeface="Arial"/>
                <a:cs typeface="Arial"/>
              </a:rPr>
              <a:t>Practice Time</a:t>
            </a:r>
          </a:p>
          <a:p>
            <a:r>
              <a:rPr lang="en-US" sz="2600" dirty="0">
                <a:latin typeface="Arial"/>
                <a:cs typeface="Arial"/>
              </a:rPr>
              <a:t>Weightlifting Time</a:t>
            </a:r>
          </a:p>
          <a:p>
            <a:r>
              <a:rPr lang="en-US" sz="2600" dirty="0">
                <a:latin typeface="Arial"/>
                <a:cs typeface="Arial"/>
              </a:rPr>
              <a:t>Competition Schedule</a:t>
            </a:r>
          </a:p>
          <a:p>
            <a:r>
              <a:rPr lang="en-US" sz="2600" dirty="0">
                <a:latin typeface="Arial"/>
                <a:cs typeface="Arial"/>
              </a:rPr>
              <a:t>Athlete Retention Rate</a:t>
            </a:r>
          </a:p>
          <a:p>
            <a:r>
              <a:rPr lang="en-US" sz="2600" dirty="0">
                <a:latin typeface="Arial"/>
                <a:cs typeface="Arial"/>
              </a:rPr>
              <a:t>Academic Requirements and Support</a:t>
            </a:r>
          </a:p>
          <a:p>
            <a:r>
              <a:rPr lang="en-US" sz="2600" dirty="0">
                <a:latin typeface="Arial"/>
                <a:cs typeface="Arial"/>
              </a:rPr>
              <a:t>Study Hall Requirements</a:t>
            </a:r>
          </a:p>
          <a:p>
            <a:r>
              <a:rPr lang="en-US" sz="2600" dirty="0">
                <a:latin typeface="Arial"/>
                <a:cs typeface="Arial"/>
              </a:rPr>
              <a:t>Travel Team Selection</a:t>
            </a:r>
          </a:p>
          <a:p>
            <a:r>
              <a:rPr lang="en-US" sz="2600" dirty="0">
                <a:latin typeface="Arial"/>
                <a:cs typeface="Arial"/>
              </a:rPr>
              <a:t>Training Plans</a:t>
            </a:r>
          </a:p>
          <a:p>
            <a:r>
              <a:rPr lang="en-US" sz="2600" dirty="0">
                <a:latin typeface="Arial"/>
                <a:cs typeface="Arial"/>
              </a:rPr>
              <a:t>Maintaining Scholarships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938272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 Day in the Life…</a:t>
            </a:r>
          </a:p>
        </p:txBody>
      </p:sp>
      <p:sp>
        <p:nvSpPr>
          <p:cNvPr id="3" name="Content Placeholder 2"/>
          <p:cNvSpPr>
            <a:spLocks noGrp="1"/>
          </p:cNvSpPr>
          <p:nvPr>
            <p:ph idx="1"/>
          </p:nvPr>
        </p:nvSpPr>
        <p:spPr>
          <a:xfrm>
            <a:off x="286169" y="1337333"/>
            <a:ext cx="8121228" cy="5352962"/>
          </a:xfrm>
        </p:spPr>
        <p:txBody>
          <a:bodyPr>
            <a:normAutofit fontScale="92500" lnSpcReduction="20000"/>
          </a:bodyPr>
          <a:lstStyle/>
          <a:p>
            <a:pPr marL="114300" indent="0">
              <a:buNone/>
            </a:pPr>
            <a:r>
              <a:rPr lang="en-US" sz="2800" b="1" dirty="0">
                <a:latin typeface="Arial"/>
                <a:cs typeface="Arial"/>
              </a:rPr>
              <a:t>Be prepared to go to work…</a:t>
            </a:r>
          </a:p>
          <a:p>
            <a:r>
              <a:rPr lang="en-US" sz="2600" dirty="0">
                <a:latin typeface="Arial"/>
                <a:cs typeface="Arial"/>
              </a:rPr>
              <a:t>Practices Begin in August</a:t>
            </a:r>
          </a:p>
          <a:p>
            <a:r>
              <a:rPr lang="en-US" sz="2600" dirty="0">
                <a:latin typeface="Arial"/>
                <a:cs typeface="Arial"/>
              </a:rPr>
              <a:t>Up early to class</a:t>
            </a:r>
          </a:p>
          <a:p>
            <a:r>
              <a:rPr lang="en-US" sz="2600" dirty="0">
                <a:latin typeface="Arial"/>
                <a:cs typeface="Arial"/>
              </a:rPr>
              <a:t>Classes</a:t>
            </a:r>
          </a:p>
          <a:p>
            <a:r>
              <a:rPr lang="en-US" sz="2600" dirty="0">
                <a:latin typeface="Arial"/>
                <a:cs typeface="Arial"/>
              </a:rPr>
              <a:t>Study Hall</a:t>
            </a:r>
          </a:p>
          <a:p>
            <a:r>
              <a:rPr lang="en-US" sz="2600" dirty="0">
                <a:latin typeface="Arial"/>
                <a:cs typeface="Arial"/>
              </a:rPr>
              <a:t>Team Meetings</a:t>
            </a:r>
          </a:p>
          <a:p>
            <a:r>
              <a:rPr lang="en-US" sz="2600" dirty="0">
                <a:latin typeface="Arial"/>
                <a:cs typeface="Arial"/>
              </a:rPr>
              <a:t>Practice</a:t>
            </a:r>
          </a:p>
          <a:p>
            <a:r>
              <a:rPr lang="en-US" sz="2600" dirty="0">
                <a:latin typeface="Arial"/>
                <a:cs typeface="Arial"/>
              </a:rPr>
              <a:t>Weightlifting</a:t>
            </a:r>
          </a:p>
          <a:p>
            <a:r>
              <a:rPr lang="en-US" sz="2600" dirty="0">
                <a:latin typeface="Arial"/>
                <a:cs typeface="Arial"/>
              </a:rPr>
              <a:t>Competition</a:t>
            </a:r>
          </a:p>
          <a:p>
            <a:r>
              <a:rPr lang="en-US" sz="2600" dirty="0">
                <a:latin typeface="Arial"/>
                <a:cs typeface="Arial"/>
              </a:rPr>
              <a:t>Athletic Department Activities</a:t>
            </a:r>
          </a:p>
          <a:p>
            <a:r>
              <a:rPr lang="en-US" sz="2600" dirty="0">
                <a:latin typeface="Arial"/>
                <a:cs typeface="Arial"/>
              </a:rPr>
              <a:t>Community Volunteering</a:t>
            </a:r>
          </a:p>
          <a:p>
            <a:r>
              <a:rPr lang="en-US" sz="2600" dirty="0">
                <a:latin typeface="Arial"/>
                <a:cs typeface="Arial"/>
              </a:rPr>
              <a:t>Eating / Sleeping / Studying</a:t>
            </a:r>
          </a:p>
          <a:p>
            <a:r>
              <a:rPr lang="en-US" sz="2600" dirty="0">
                <a:latin typeface="Arial"/>
                <a:cs typeface="Arial"/>
              </a:rPr>
              <a:t>Socializing</a:t>
            </a:r>
          </a:p>
          <a:p>
            <a:pPr marL="114300" indent="0" algn="ctr">
              <a:buNone/>
            </a:pPr>
            <a:r>
              <a:rPr lang="en-US" sz="3200" b="1" dirty="0">
                <a:latin typeface="Bradley Hand" pitchFamily="2" charset="77"/>
                <a:cs typeface="Arial"/>
              </a:rPr>
              <a:t>Showcase Professional Maturity</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72915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Division 1, D2, and D3</a:t>
            </a:r>
          </a:p>
        </p:txBody>
      </p:sp>
      <p:sp>
        <p:nvSpPr>
          <p:cNvPr id="3" name="Content Placeholder 2"/>
          <p:cNvSpPr>
            <a:spLocks noGrp="1"/>
          </p:cNvSpPr>
          <p:nvPr>
            <p:ph idx="1"/>
          </p:nvPr>
        </p:nvSpPr>
        <p:spPr>
          <a:xfrm>
            <a:off x="286169" y="1869085"/>
            <a:ext cx="8121228" cy="4821210"/>
          </a:xfrm>
        </p:spPr>
        <p:txBody>
          <a:bodyPr>
            <a:normAutofit/>
          </a:bodyPr>
          <a:lstStyle/>
          <a:p>
            <a:r>
              <a:rPr lang="en-US" sz="2800" dirty="0">
                <a:latin typeface="Arial"/>
                <a:cs typeface="Arial"/>
              </a:rPr>
              <a:t>Division 1 – Typically are large public and private universities with large athletic budgets</a:t>
            </a:r>
          </a:p>
          <a:p>
            <a:r>
              <a:rPr lang="en-US" sz="2800" dirty="0">
                <a:latin typeface="Arial"/>
                <a:cs typeface="Arial"/>
              </a:rPr>
              <a:t>Division 2 – Typically smaller to medium-sized public and private universities with smaller budgets</a:t>
            </a:r>
          </a:p>
          <a:p>
            <a:r>
              <a:rPr lang="en-US" sz="2800" dirty="0">
                <a:latin typeface="Arial"/>
                <a:cs typeface="Arial"/>
              </a:rPr>
              <a:t>Division 3 – Typically small private universities with small budgets</a:t>
            </a:r>
          </a:p>
          <a:p>
            <a:pPr lvl="1"/>
            <a:r>
              <a:rPr lang="en-US" sz="2600" dirty="0">
                <a:latin typeface="Arial"/>
                <a:cs typeface="Arial"/>
              </a:rPr>
              <a:t>NO athletic scholarships are awarded.</a:t>
            </a:r>
          </a:p>
        </p:txBody>
      </p:sp>
      <p:sp>
        <p:nvSpPr>
          <p:cNvPr id="4" name="Slide Number Placeholder 3"/>
          <p:cNvSpPr>
            <a:spLocks noGrp="1"/>
          </p:cNvSpPr>
          <p:nvPr>
            <p:ph type="sldNum" sz="quarter" idx="12"/>
          </p:nvPr>
        </p:nvSpPr>
        <p:spPr/>
        <p:txBody>
          <a:bodyPr/>
          <a:lstStyle/>
          <a:p>
            <a:fld id="{34452F5A-1E19-4F47-A5DD-CF3E6D8BC662}" type="slidenum">
              <a:rPr lang="en-US" smtClean="0"/>
              <a:t>48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15837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NAIA, and NJCAA</a:t>
            </a:r>
          </a:p>
        </p:txBody>
      </p:sp>
      <p:sp>
        <p:nvSpPr>
          <p:cNvPr id="3" name="Content Placeholder 2"/>
          <p:cNvSpPr>
            <a:spLocks noGrp="1"/>
          </p:cNvSpPr>
          <p:nvPr>
            <p:ph idx="1"/>
          </p:nvPr>
        </p:nvSpPr>
        <p:spPr>
          <a:xfrm>
            <a:off x="286169" y="1869085"/>
            <a:ext cx="8121228" cy="4821210"/>
          </a:xfrm>
          <a:noFill/>
        </p:spPr>
        <p:txBody>
          <a:bodyPr>
            <a:normAutofit fontScale="92500" lnSpcReduction="10000"/>
          </a:bodyPr>
          <a:lstStyle/>
          <a:p>
            <a:pPr marL="114300" indent="0">
              <a:buNone/>
            </a:pPr>
            <a:r>
              <a:rPr lang="en-US" sz="2800" dirty="0">
                <a:latin typeface="Arial"/>
                <a:cs typeface="Arial"/>
              </a:rPr>
              <a:t>NCAA –</a:t>
            </a:r>
          </a:p>
          <a:p>
            <a:pPr marL="114300" indent="0">
              <a:buNone/>
            </a:pPr>
            <a:r>
              <a:rPr lang="en-US" dirty="0"/>
              <a:t>The National Collegiate Athletic Association is the most well-known college sports organization.  There are three divisions of the NCAA. Divisions 1 and 2 offer scholarships; Division 3 schools do not.</a:t>
            </a:r>
          </a:p>
          <a:p>
            <a:pPr marL="114300" indent="0">
              <a:buNone/>
            </a:pPr>
            <a:r>
              <a:rPr lang="en-US" sz="2800" dirty="0">
                <a:latin typeface="Arial"/>
                <a:cs typeface="Arial"/>
              </a:rPr>
              <a:t>NAIA –</a:t>
            </a:r>
            <a:br>
              <a:rPr lang="en-US" sz="2800" dirty="0">
                <a:latin typeface="Arial"/>
                <a:cs typeface="Arial"/>
              </a:rPr>
            </a:br>
            <a:r>
              <a:rPr lang="en-US" dirty="0"/>
              <a:t>The National Association of Intercollegiate Athletes is mostly comprised of smaller private universities.  The athletic and academic standards typically aren’t as high as with the NCAA, and there are fewer rules about foreign athletes.</a:t>
            </a:r>
          </a:p>
          <a:p>
            <a:pPr marL="114300" indent="0">
              <a:buNone/>
            </a:pPr>
            <a:r>
              <a:rPr lang="en-US" sz="2800" dirty="0">
                <a:latin typeface="Arial"/>
                <a:cs typeface="Arial"/>
              </a:rPr>
              <a:t>NJCAA – </a:t>
            </a:r>
            <a:br>
              <a:rPr lang="en-US" sz="2800" dirty="0">
                <a:latin typeface="Arial"/>
                <a:cs typeface="Arial"/>
              </a:rPr>
            </a:br>
            <a:r>
              <a:rPr lang="en-US" dirty="0"/>
              <a:t>The National Junior College Athletic Association is made up of 2-year community colleges.  Community colleges are usually small and offer 2-year Associates Degrees.  Because community colleges are much cheaper than large public universities, many students can attend community colleges and then transfer the course credits over to a larger university later.</a:t>
            </a:r>
            <a:endParaRPr lang="en-US" sz="28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23794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How STC Can Assist</a:t>
            </a:r>
          </a:p>
        </p:txBody>
      </p:sp>
      <p:sp>
        <p:nvSpPr>
          <p:cNvPr id="3" name="Content Placeholder 2"/>
          <p:cNvSpPr>
            <a:spLocks noGrp="1"/>
          </p:cNvSpPr>
          <p:nvPr>
            <p:ph idx="1"/>
          </p:nvPr>
        </p:nvSpPr>
        <p:spPr>
          <a:xfrm>
            <a:off x="176494" y="1643448"/>
            <a:ext cx="8003611" cy="4939913"/>
          </a:xfrm>
        </p:spPr>
        <p:txBody>
          <a:bodyPr>
            <a:normAutofit fontScale="40000" lnSpcReduction="20000"/>
          </a:bodyPr>
          <a:lstStyle/>
          <a:p>
            <a:r>
              <a:rPr lang="en-US" sz="7000" dirty="0">
                <a:latin typeface="Arial"/>
                <a:cs typeface="Arial"/>
              </a:rPr>
              <a:t>Mention Athlete names to colleges/universities</a:t>
            </a:r>
          </a:p>
          <a:p>
            <a:pPr marL="114300" indent="0">
              <a:buNone/>
            </a:pPr>
            <a:endParaRPr lang="en-US" sz="7000" dirty="0">
              <a:latin typeface="Arial"/>
              <a:cs typeface="Arial"/>
            </a:endParaRPr>
          </a:p>
          <a:p>
            <a:r>
              <a:rPr lang="en-US" sz="7000" dirty="0">
                <a:latin typeface="Arial"/>
                <a:cs typeface="Arial"/>
              </a:rPr>
              <a:t>Mention Athletes on social media</a:t>
            </a:r>
          </a:p>
          <a:p>
            <a:pPr marL="114300" indent="0">
              <a:buNone/>
            </a:pPr>
            <a:endParaRPr lang="en-US" sz="7000" dirty="0">
              <a:latin typeface="Arial"/>
              <a:cs typeface="Arial"/>
            </a:endParaRPr>
          </a:p>
          <a:p>
            <a:r>
              <a:rPr lang="en-US" sz="7000" dirty="0">
                <a:latin typeface="Arial"/>
                <a:cs typeface="Arial"/>
              </a:rPr>
              <a:t>Provide general information about colleges</a:t>
            </a:r>
          </a:p>
          <a:p>
            <a:pPr marL="114300" indent="0">
              <a:buNone/>
            </a:pPr>
            <a:endParaRPr lang="en-US" sz="7000" dirty="0">
              <a:latin typeface="Arial"/>
              <a:cs typeface="Arial"/>
            </a:endParaRPr>
          </a:p>
          <a:p>
            <a:r>
              <a:rPr lang="en-US" sz="7000" dirty="0">
                <a:latin typeface="Arial"/>
                <a:cs typeface="Arial"/>
              </a:rPr>
              <a:t>Host visits by college Coaches</a:t>
            </a:r>
          </a:p>
          <a:p>
            <a:pPr marL="114300" indent="0">
              <a:buNone/>
            </a:pPr>
            <a:endParaRPr lang="en-US" sz="7000" dirty="0">
              <a:latin typeface="Arial"/>
              <a:cs typeface="Arial"/>
            </a:endParaRPr>
          </a:p>
          <a:p>
            <a:r>
              <a:rPr lang="en-US" sz="7000" dirty="0">
                <a:latin typeface="Arial"/>
                <a:cs typeface="Arial"/>
              </a:rPr>
              <a:t>Offer general opinions about various colleges</a:t>
            </a:r>
          </a:p>
          <a:p>
            <a:endParaRPr lang="en-US" sz="8600" dirty="0">
              <a:latin typeface="Arial"/>
              <a:cs typeface="Arial"/>
            </a:endParaRP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99572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Making The Decision…</a:t>
            </a:r>
          </a:p>
        </p:txBody>
      </p:sp>
      <p:graphicFrame>
        <p:nvGraphicFramePr>
          <p:cNvPr id="6" name="Content Placeholder 5">
            <a:extLst>
              <a:ext uri="{FF2B5EF4-FFF2-40B4-BE49-F238E27FC236}">
                <a16:creationId xmlns:a16="http://schemas.microsoft.com/office/drawing/2014/main" id="{6FA8F9DA-1634-E3F8-A9B7-9DEDA655854C}"/>
              </a:ext>
            </a:extLst>
          </p:cNvPr>
          <p:cNvGraphicFramePr>
            <a:graphicFrameLocks noGrp="1"/>
          </p:cNvGraphicFramePr>
          <p:nvPr>
            <p:ph idx="1"/>
            <p:extLst>
              <p:ext uri="{D42A27DB-BD31-4B8C-83A1-F6EECF244321}">
                <p14:modId xmlns:p14="http://schemas.microsoft.com/office/powerpoint/2010/main" val="843298244"/>
              </p:ext>
            </p:extLst>
          </p:nvPr>
        </p:nvGraphicFramePr>
        <p:xfrm>
          <a:off x="457200" y="1337332"/>
          <a:ext cx="7620000" cy="5266668"/>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3607110085"/>
                    </a:ext>
                  </a:extLst>
                </a:gridCol>
                <a:gridCol w="1905000">
                  <a:extLst>
                    <a:ext uri="{9D8B030D-6E8A-4147-A177-3AD203B41FA5}">
                      <a16:colId xmlns:a16="http://schemas.microsoft.com/office/drawing/2014/main" val="2195771685"/>
                    </a:ext>
                  </a:extLst>
                </a:gridCol>
                <a:gridCol w="1905000">
                  <a:extLst>
                    <a:ext uri="{9D8B030D-6E8A-4147-A177-3AD203B41FA5}">
                      <a16:colId xmlns:a16="http://schemas.microsoft.com/office/drawing/2014/main" val="1163820948"/>
                    </a:ext>
                  </a:extLst>
                </a:gridCol>
                <a:gridCol w="1905000">
                  <a:extLst>
                    <a:ext uri="{9D8B030D-6E8A-4147-A177-3AD203B41FA5}">
                      <a16:colId xmlns:a16="http://schemas.microsoft.com/office/drawing/2014/main" val="1345770722"/>
                    </a:ext>
                  </a:extLst>
                </a:gridCol>
              </a:tblGrid>
              <a:tr h="445748">
                <a:tc>
                  <a:txBody>
                    <a:bodyPr/>
                    <a:lstStyle/>
                    <a:p>
                      <a:pPr algn="ctr"/>
                      <a:r>
                        <a:rPr lang="en-US" sz="1600" dirty="0"/>
                        <a:t>C R I T E R I A</a:t>
                      </a:r>
                    </a:p>
                  </a:txBody>
                  <a:tcPr/>
                </a:tc>
                <a:tc gridSpan="3">
                  <a:txBody>
                    <a:bodyPr/>
                    <a:lstStyle/>
                    <a:p>
                      <a:pPr algn="ctr"/>
                      <a:r>
                        <a:rPr lang="en-US" sz="1600" b="1" dirty="0"/>
                        <a:t>U N I V E R S I T Y</a:t>
                      </a:r>
                    </a:p>
                  </a:txBody>
                  <a:tcPr/>
                </a:tc>
                <a:tc hMerge="1">
                  <a:txBody>
                    <a:bodyPr/>
                    <a:lstStyle/>
                    <a:p>
                      <a:endParaRPr lang="en-US" sz="1600" dirty="0"/>
                    </a:p>
                  </a:txBody>
                  <a:tcPr/>
                </a:tc>
                <a:tc hMerge="1">
                  <a:txBody>
                    <a:bodyPr/>
                    <a:lstStyle/>
                    <a:p>
                      <a:endParaRPr lang="en-US" sz="1600" dirty="0"/>
                    </a:p>
                  </a:txBody>
                  <a:tcPr/>
                </a:tc>
                <a:extLst>
                  <a:ext uri="{0D108BD9-81ED-4DB2-BD59-A6C34878D82A}">
                    <a16:rowId xmlns:a16="http://schemas.microsoft.com/office/drawing/2014/main" val="652552787"/>
                  </a:ext>
                </a:extLst>
              </a:tr>
              <a:tr h="370840">
                <a:tc>
                  <a:txBody>
                    <a:bodyPr/>
                    <a:lstStyle/>
                    <a:p>
                      <a:pPr algn="r"/>
                      <a:r>
                        <a:rPr lang="en-US" sz="1600" dirty="0"/>
                        <a:t>Category / School &gt;</a:t>
                      </a:r>
                    </a:p>
                  </a:txBody>
                  <a:tcPr/>
                </a:tc>
                <a:tc>
                  <a:txBody>
                    <a:bodyPr/>
                    <a:lstStyle/>
                    <a:p>
                      <a:pPr algn="ctr"/>
                      <a:r>
                        <a:rPr lang="en-US" sz="1600" dirty="0"/>
                        <a:t>University A</a:t>
                      </a:r>
                    </a:p>
                  </a:txBody>
                  <a:tcPr/>
                </a:tc>
                <a:tc>
                  <a:txBody>
                    <a:bodyPr/>
                    <a:lstStyle/>
                    <a:p>
                      <a:pPr algn="ctr"/>
                      <a:r>
                        <a:rPr lang="en-US" sz="1600" dirty="0"/>
                        <a:t>University B</a:t>
                      </a:r>
                    </a:p>
                  </a:txBody>
                  <a:tcPr/>
                </a:tc>
                <a:tc>
                  <a:txBody>
                    <a:bodyPr/>
                    <a:lstStyle/>
                    <a:p>
                      <a:pPr algn="ctr"/>
                      <a:r>
                        <a:rPr lang="en-US" sz="1600" dirty="0"/>
                        <a:t>University C</a:t>
                      </a:r>
                    </a:p>
                  </a:txBody>
                  <a:tcPr/>
                </a:tc>
                <a:extLst>
                  <a:ext uri="{0D108BD9-81ED-4DB2-BD59-A6C34878D82A}">
                    <a16:rowId xmlns:a16="http://schemas.microsoft.com/office/drawing/2014/main" val="27290925"/>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Academics/Major</a:t>
                      </a:r>
                    </a:p>
                  </a:txBody>
                  <a:tcPr/>
                </a:tc>
                <a:tc>
                  <a:txBody>
                    <a:bodyPr/>
                    <a:lstStyle/>
                    <a:p>
                      <a:pPr algn="ctr"/>
                      <a:r>
                        <a:rPr lang="en-US" dirty="0"/>
                        <a:t>5</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2357103160"/>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Location</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1</a:t>
                      </a:r>
                    </a:p>
                  </a:txBody>
                  <a:tcPr/>
                </a:tc>
                <a:extLst>
                  <a:ext uri="{0D108BD9-81ED-4DB2-BD59-A6C34878D82A}">
                    <a16:rowId xmlns:a16="http://schemas.microsoft.com/office/drawing/2014/main" val="160420967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Family</a:t>
                      </a:r>
                    </a:p>
                  </a:txBody>
                  <a:tcPr/>
                </a:tc>
                <a:tc>
                  <a:txBody>
                    <a:bodyPr/>
                    <a:lstStyle/>
                    <a:p>
                      <a:pPr algn="ctr"/>
                      <a:r>
                        <a:rPr lang="en-US" dirty="0"/>
                        <a:t>5</a:t>
                      </a:r>
                    </a:p>
                  </a:txBody>
                  <a:tcPr/>
                </a:tc>
                <a:tc>
                  <a:txBody>
                    <a:bodyPr/>
                    <a:lstStyle/>
                    <a:p>
                      <a:pPr algn="ctr"/>
                      <a:r>
                        <a:rPr lang="en-US" dirty="0"/>
                        <a:t>5</a:t>
                      </a:r>
                    </a:p>
                  </a:txBody>
                  <a:tcPr/>
                </a:tc>
                <a:tc>
                  <a:txBody>
                    <a:bodyPr/>
                    <a:lstStyle/>
                    <a:p>
                      <a:pPr algn="ctr"/>
                      <a:r>
                        <a:rPr lang="en-US" dirty="0"/>
                        <a:t>1</a:t>
                      </a:r>
                    </a:p>
                  </a:txBody>
                  <a:tcPr/>
                </a:tc>
                <a:extLst>
                  <a:ext uri="{0D108BD9-81ED-4DB2-BD59-A6C34878D82A}">
                    <a16:rowId xmlns:a16="http://schemas.microsoft.com/office/drawing/2014/main" val="160079534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Climate</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5</a:t>
                      </a:r>
                    </a:p>
                  </a:txBody>
                  <a:tcPr/>
                </a:tc>
                <a:extLst>
                  <a:ext uri="{0D108BD9-81ED-4DB2-BD59-A6C34878D82A}">
                    <a16:rowId xmlns:a16="http://schemas.microsoft.com/office/drawing/2014/main" val="414872908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Head Coach</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2</a:t>
                      </a:r>
                    </a:p>
                  </a:txBody>
                  <a:tcPr/>
                </a:tc>
                <a:extLst>
                  <a:ext uri="{0D108BD9-81ED-4DB2-BD59-A6C34878D82A}">
                    <a16:rowId xmlns:a16="http://schemas.microsoft.com/office/drawing/2014/main" val="23317319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Event Coach</a:t>
                      </a:r>
                    </a:p>
                  </a:txBody>
                  <a:tcPr/>
                </a:tc>
                <a:tc>
                  <a:txBody>
                    <a:bodyPr/>
                    <a:lstStyle/>
                    <a:p>
                      <a:pPr algn="ctr"/>
                      <a:r>
                        <a:rPr lang="en-US" dirty="0"/>
                        <a:t>4</a:t>
                      </a:r>
                    </a:p>
                  </a:txBody>
                  <a:tcPr/>
                </a:tc>
                <a:tc>
                  <a:txBody>
                    <a:bodyPr/>
                    <a:lstStyle/>
                    <a:p>
                      <a:pPr algn="ctr"/>
                      <a:r>
                        <a:rPr lang="en-US" dirty="0"/>
                        <a:t>3</a:t>
                      </a:r>
                    </a:p>
                  </a:txBody>
                  <a:tcPr/>
                </a:tc>
                <a:tc>
                  <a:txBody>
                    <a:bodyPr/>
                    <a:lstStyle/>
                    <a:p>
                      <a:pPr algn="ctr"/>
                      <a:r>
                        <a:rPr lang="en-US" dirty="0"/>
                        <a:t>3</a:t>
                      </a:r>
                    </a:p>
                  </a:txBody>
                  <a:tcPr/>
                </a:tc>
                <a:extLst>
                  <a:ext uri="{0D108BD9-81ED-4DB2-BD59-A6C34878D82A}">
                    <a16:rowId xmlns:a16="http://schemas.microsoft.com/office/drawing/2014/main" val="208193144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Development</a:t>
                      </a:r>
                    </a:p>
                  </a:txBody>
                  <a:tcPr/>
                </a:tc>
                <a:tc>
                  <a:txBody>
                    <a:bodyPr/>
                    <a:lstStyle/>
                    <a:p>
                      <a:pPr algn="ctr"/>
                      <a:r>
                        <a:rPr lang="en-US" dirty="0"/>
                        <a:t>3</a:t>
                      </a:r>
                    </a:p>
                  </a:txBody>
                  <a:tcPr/>
                </a:tc>
                <a:tc>
                  <a:txBody>
                    <a:bodyPr/>
                    <a:lstStyle/>
                    <a:p>
                      <a:pPr algn="ctr"/>
                      <a:r>
                        <a:rPr lang="en-US" dirty="0"/>
                        <a:t>3</a:t>
                      </a:r>
                    </a:p>
                  </a:txBody>
                  <a:tcPr/>
                </a:tc>
                <a:tc>
                  <a:txBody>
                    <a:bodyPr/>
                    <a:lstStyle/>
                    <a:p>
                      <a:pPr algn="ctr"/>
                      <a:r>
                        <a:rPr lang="en-US" dirty="0"/>
                        <a:t>5</a:t>
                      </a:r>
                    </a:p>
                  </a:txBody>
                  <a:tcPr/>
                </a:tc>
                <a:extLst>
                  <a:ext uri="{0D108BD9-81ED-4DB2-BD59-A6C34878D82A}">
                    <a16:rowId xmlns:a16="http://schemas.microsoft.com/office/drawing/2014/main" val="336274304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Teammates</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5</a:t>
                      </a:r>
                    </a:p>
                  </a:txBody>
                  <a:tcPr/>
                </a:tc>
                <a:extLst>
                  <a:ext uri="{0D108BD9-81ED-4DB2-BD59-A6C34878D82A}">
                    <a16:rowId xmlns:a16="http://schemas.microsoft.com/office/drawing/2014/main" val="991322863"/>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Visit</a:t>
                      </a:r>
                    </a:p>
                  </a:txBody>
                  <a:tcPr/>
                </a:tc>
                <a:tc>
                  <a:txBody>
                    <a:bodyPr/>
                    <a:lstStyle/>
                    <a:p>
                      <a:pPr algn="ctr"/>
                      <a:r>
                        <a:rPr lang="en-US" dirty="0"/>
                        <a:t>5</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4284309549"/>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Visit Hosts</a:t>
                      </a:r>
                    </a:p>
                  </a:txBody>
                  <a:tcPr/>
                </a:tc>
                <a:tc>
                  <a:txBody>
                    <a:bodyPr/>
                    <a:lstStyle/>
                    <a:p>
                      <a:pPr algn="ctr"/>
                      <a:r>
                        <a:rPr lang="en-US" dirty="0"/>
                        <a:t>4</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86041992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Scholarship Offer</a:t>
                      </a:r>
                    </a:p>
                  </a:txBody>
                  <a:tcPr/>
                </a:tc>
                <a:tc>
                  <a:txBody>
                    <a:bodyPr/>
                    <a:lstStyle/>
                    <a:p>
                      <a:pPr algn="ctr"/>
                      <a:r>
                        <a:rPr lang="en-US" dirty="0"/>
                        <a:t>5</a:t>
                      </a:r>
                    </a:p>
                  </a:txBody>
                  <a:tcPr/>
                </a:tc>
                <a:tc>
                  <a:txBody>
                    <a:bodyPr/>
                    <a:lstStyle/>
                    <a:p>
                      <a:pPr algn="ctr"/>
                      <a:r>
                        <a:rPr lang="en-US" dirty="0"/>
                        <a:t>4</a:t>
                      </a:r>
                    </a:p>
                  </a:txBody>
                  <a:tcPr/>
                </a:tc>
                <a:tc>
                  <a:txBody>
                    <a:bodyPr/>
                    <a:lstStyle/>
                    <a:p>
                      <a:pPr algn="ctr"/>
                      <a:r>
                        <a:rPr lang="en-US" dirty="0"/>
                        <a:t>2</a:t>
                      </a:r>
                    </a:p>
                  </a:txBody>
                  <a:tcPr/>
                </a:tc>
                <a:extLst>
                  <a:ext uri="{0D108BD9-81ED-4DB2-BD59-A6C34878D82A}">
                    <a16:rowId xmlns:a16="http://schemas.microsoft.com/office/drawing/2014/main" val="3166863530"/>
                  </a:ext>
                </a:extLst>
              </a:tr>
              <a:tr h="370840">
                <a:tc>
                  <a:txBody>
                    <a:bodyPr/>
                    <a:lstStyle/>
                    <a:p>
                      <a:pPr algn="r"/>
                      <a:r>
                        <a:rPr lang="en-US" dirty="0">
                          <a:solidFill>
                            <a:srgbClr val="FF0000"/>
                          </a:solidFill>
                        </a:rPr>
                        <a:t>TOTALS &gt;</a:t>
                      </a:r>
                    </a:p>
                  </a:txBody>
                  <a:tcPr/>
                </a:tc>
                <a:tc>
                  <a:txBody>
                    <a:bodyPr/>
                    <a:lstStyle/>
                    <a:p>
                      <a:pPr algn="ctr"/>
                      <a:r>
                        <a:rPr lang="en-US" dirty="0">
                          <a:solidFill>
                            <a:srgbClr val="FF0000"/>
                          </a:solidFill>
                        </a:rPr>
                        <a:t>43</a:t>
                      </a:r>
                    </a:p>
                  </a:txBody>
                  <a:tcPr/>
                </a:tc>
                <a:tc>
                  <a:txBody>
                    <a:bodyPr/>
                    <a:lstStyle/>
                    <a:p>
                      <a:pPr algn="ctr"/>
                      <a:r>
                        <a:rPr lang="en-US" dirty="0">
                          <a:solidFill>
                            <a:srgbClr val="FF0000"/>
                          </a:solidFill>
                        </a:rPr>
                        <a:t>36</a:t>
                      </a:r>
                    </a:p>
                  </a:txBody>
                  <a:tcPr/>
                </a:tc>
                <a:tc>
                  <a:txBody>
                    <a:bodyPr/>
                    <a:lstStyle/>
                    <a:p>
                      <a:pPr algn="ctr"/>
                      <a:r>
                        <a:rPr lang="en-US" dirty="0">
                          <a:solidFill>
                            <a:srgbClr val="FF0000"/>
                          </a:solidFill>
                        </a:rPr>
                        <a:t>31</a:t>
                      </a:r>
                    </a:p>
                  </a:txBody>
                  <a:tcPr/>
                </a:tc>
                <a:extLst>
                  <a:ext uri="{0D108BD9-81ED-4DB2-BD59-A6C34878D82A}">
                    <a16:rowId xmlns:a16="http://schemas.microsoft.com/office/drawing/2014/main" val="2810406060"/>
                  </a:ext>
                </a:extLst>
              </a:tr>
            </a:tbl>
          </a:graphicData>
        </a:graphic>
      </p:graphicFrame>
      <p:sp>
        <p:nvSpPr>
          <p:cNvPr id="4" name="Slide Number Placeholder 3"/>
          <p:cNvSpPr>
            <a:spLocks noGrp="1"/>
          </p:cNvSpPr>
          <p:nvPr>
            <p:ph type="sldNum" sz="quarter" idx="12"/>
          </p:nvPr>
        </p:nvSpPr>
        <p:spPr/>
        <p:txBody>
          <a:bodyPr/>
          <a:lstStyle/>
          <a:p>
            <a:fld id="{34452F5A-1E19-4F47-A5DD-CF3E6D8BC662}" type="slidenum">
              <a:rPr lang="en-US" smtClean="0"/>
              <a:t>50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702067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fontScale="92500" lnSpcReduction="20000"/>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The College Recruiting Process</a:t>
            </a:r>
          </a:p>
          <a:p>
            <a:r>
              <a:rPr lang="en-US" sz="4000" b="1" dirty="0">
                <a:ln>
                  <a:solidFill>
                    <a:schemeClr val="tx1"/>
                  </a:solidFill>
                </a:ln>
                <a:solidFill>
                  <a:srgbClr val="FFFF00"/>
                </a:solidFill>
                <a:latin typeface="Impact"/>
                <a:cs typeface="Impact"/>
              </a:rPr>
              <a:t>for High School Athletes and Parents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51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628206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409"/>
            <a:ext cx="7620000" cy="1143000"/>
          </a:xfrm>
        </p:spPr>
        <p:txBody>
          <a:bodyPr/>
          <a:lstStyle/>
          <a:p>
            <a:r>
              <a:rPr lang="en-US" dirty="0">
                <a:solidFill>
                  <a:schemeClr val="tx1"/>
                </a:solidFill>
                <a:latin typeface="Impact"/>
                <a:cs typeface="Impact"/>
              </a:rPr>
              <a:t>STC Social Media</a:t>
            </a:r>
          </a:p>
        </p:txBody>
      </p:sp>
      <p:sp>
        <p:nvSpPr>
          <p:cNvPr id="4" name="Slide Number Placeholder 3"/>
          <p:cNvSpPr>
            <a:spLocks noGrp="1"/>
          </p:cNvSpPr>
          <p:nvPr>
            <p:ph type="sldNum" sz="quarter" idx="12"/>
          </p:nvPr>
        </p:nvSpPr>
        <p:spPr/>
        <p:txBody>
          <a:bodyPr/>
          <a:lstStyle/>
          <a:p>
            <a:fld id="{34452F5A-1E19-4F47-A5DD-CF3E6D8BC662}" type="slidenum">
              <a:rPr lang="en-US" smtClean="0"/>
              <a:t>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10" name="Picture 9">
            <a:extLst>
              <a:ext uri="{FF2B5EF4-FFF2-40B4-BE49-F238E27FC236}">
                <a16:creationId xmlns:a16="http://schemas.microsoft.com/office/drawing/2014/main" id="{5397DD39-96E6-3B4F-A58B-CF1BA3B7BC12}"/>
              </a:ext>
            </a:extLst>
          </p:cNvPr>
          <p:cNvPicPr>
            <a:picLocks noChangeAspect="1"/>
          </p:cNvPicPr>
          <p:nvPr/>
        </p:nvPicPr>
        <p:blipFill>
          <a:blip r:embed="rId3"/>
          <a:stretch>
            <a:fillRect/>
          </a:stretch>
        </p:blipFill>
        <p:spPr>
          <a:xfrm>
            <a:off x="294326" y="1477001"/>
            <a:ext cx="2861482" cy="4949590"/>
          </a:xfrm>
          <a:prstGeom prst="rect">
            <a:avLst/>
          </a:prstGeom>
        </p:spPr>
      </p:pic>
      <p:pic>
        <p:nvPicPr>
          <p:cNvPr id="15" name="Content Placeholder 14">
            <a:extLst>
              <a:ext uri="{FF2B5EF4-FFF2-40B4-BE49-F238E27FC236}">
                <a16:creationId xmlns:a16="http://schemas.microsoft.com/office/drawing/2014/main" id="{92B00EE3-F03D-9041-B5FB-3B4DBC9B198C}"/>
              </a:ext>
            </a:extLst>
          </p:cNvPr>
          <p:cNvPicPr>
            <a:picLocks noGrp="1" noChangeAspect="1"/>
          </p:cNvPicPr>
          <p:nvPr>
            <p:ph sz="half" idx="2"/>
          </p:nvPr>
        </p:nvPicPr>
        <p:blipFill>
          <a:blip r:embed="rId4"/>
          <a:stretch>
            <a:fillRect/>
          </a:stretch>
        </p:blipFill>
        <p:spPr>
          <a:xfrm>
            <a:off x="2661990" y="2179998"/>
            <a:ext cx="2778772" cy="4135847"/>
          </a:xfrm>
        </p:spPr>
      </p:pic>
      <p:pic>
        <p:nvPicPr>
          <p:cNvPr id="17" name="Content Placeholder 16">
            <a:extLst>
              <a:ext uri="{FF2B5EF4-FFF2-40B4-BE49-F238E27FC236}">
                <a16:creationId xmlns:a16="http://schemas.microsoft.com/office/drawing/2014/main" id="{2DB437FD-BC7C-B644-952F-6E7768F43F03}"/>
              </a:ext>
            </a:extLst>
          </p:cNvPr>
          <p:cNvPicPr>
            <a:picLocks noGrp="1" noChangeAspect="1"/>
          </p:cNvPicPr>
          <p:nvPr>
            <p:ph sz="quarter" idx="4"/>
          </p:nvPr>
        </p:nvPicPr>
        <p:blipFill>
          <a:blip r:embed="rId5"/>
          <a:stretch>
            <a:fillRect/>
          </a:stretch>
        </p:blipFill>
        <p:spPr>
          <a:xfrm>
            <a:off x="3703239" y="1290129"/>
            <a:ext cx="2432511" cy="3951288"/>
          </a:xfrm>
        </p:spPr>
      </p:pic>
      <p:pic>
        <p:nvPicPr>
          <p:cNvPr id="19" name="Picture 18">
            <a:extLst>
              <a:ext uri="{FF2B5EF4-FFF2-40B4-BE49-F238E27FC236}">
                <a16:creationId xmlns:a16="http://schemas.microsoft.com/office/drawing/2014/main" id="{9F91E095-103F-B246-9AFA-23804B1C0E65}"/>
              </a:ext>
            </a:extLst>
          </p:cNvPr>
          <p:cNvPicPr>
            <a:picLocks noChangeAspect="1"/>
          </p:cNvPicPr>
          <p:nvPr/>
        </p:nvPicPr>
        <p:blipFill>
          <a:blip r:embed="rId6"/>
          <a:stretch>
            <a:fillRect/>
          </a:stretch>
        </p:blipFill>
        <p:spPr>
          <a:xfrm>
            <a:off x="5960743" y="2656183"/>
            <a:ext cx="2446654" cy="3951288"/>
          </a:xfrm>
          <a:prstGeom prst="rect">
            <a:avLst/>
          </a:prstGeom>
        </p:spPr>
      </p:pic>
      <p:pic>
        <p:nvPicPr>
          <p:cNvPr id="6" name="Picture 5">
            <a:extLst>
              <a:ext uri="{FF2B5EF4-FFF2-40B4-BE49-F238E27FC236}">
                <a16:creationId xmlns:a16="http://schemas.microsoft.com/office/drawing/2014/main" id="{2CF1B51B-4537-AC4B-82E3-97FF05B76AD2}"/>
              </a:ext>
            </a:extLst>
          </p:cNvPr>
          <p:cNvPicPr>
            <a:picLocks noChangeAspect="1"/>
          </p:cNvPicPr>
          <p:nvPr/>
        </p:nvPicPr>
        <p:blipFill>
          <a:blip r:embed="rId7"/>
          <a:stretch>
            <a:fillRect/>
          </a:stretch>
        </p:blipFill>
        <p:spPr>
          <a:xfrm>
            <a:off x="5440762" y="250529"/>
            <a:ext cx="1736237" cy="3086644"/>
          </a:xfrm>
          <a:prstGeom prst="rect">
            <a:avLst/>
          </a:prstGeom>
        </p:spPr>
      </p:pic>
    </p:spTree>
    <p:extLst>
      <p:ext uri="{BB962C8B-B14F-4D97-AF65-F5344CB8AC3E}">
        <p14:creationId xmlns:p14="http://schemas.microsoft.com/office/powerpoint/2010/main" val="2053290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Early Recruiting Process</a:t>
            </a:r>
          </a:p>
        </p:txBody>
      </p:sp>
      <p:sp>
        <p:nvSpPr>
          <p:cNvPr id="4" name="Slide Number Placeholder 3"/>
          <p:cNvSpPr>
            <a:spLocks noGrp="1"/>
          </p:cNvSpPr>
          <p:nvPr>
            <p:ph type="sldNum" sz="quarter" idx="12"/>
          </p:nvPr>
        </p:nvSpPr>
        <p:spPr/>
        <p:txBody>
          <a:bodyPr/>
          <a:lstStyle/>
          <a:p>
            <a:fld id="{34452F5A-1E19-4F47-A5DD-CF3E6D8BC662}" type="slidenum">
              <a:rPr lang="en-US" smtClean="0"/>
              <a:t>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tretch>
            <a:fillRect/>
          </a:stretch>
        </p:blipFill>
        <p:spPr>
          <a:xfrm>
            <a:off x="1289085" y="1417638"/>
            <a:ext cx="2946400" cy="1270000"/>
          </a:xfrm>
        </p:spPr>
      </p:pic>
      <p:pic>
        <p:nvPicPr>
          <p:cNvPr id="11" name="Picture 10" descr="A picture containing clipart&#10;&#10;Description automatically generated">
            <a:extLst>
              <a:ext uri="{FF2B5EF4-FFF2-40B4-BE49-F238E27FC236}">
                <a16:creationId xmlns:a16="http://schemas.microsoft.com/office/drawing/2014/main" id="{F9B2356B-6CEF-0249-9C09-50EA4CB916F8}"/>
              </a:ext>
            </a:extLst>
          </p:cNvPr>
          <p:cNvPicPr>
            <a:picLocks noChangeAspect="1"/>
          </p:cNvPicPr>
          <p:nvPr/>
        </p:nvPicPr>
        <p:blipFill>
          <a:blip r:embed="rId4"/>
          <a:stretch>
            <a:fillRect/>
          </a:stretch>
        </p:blipFill>
        <p:spPr>
          <a:xfrm>
            <a:off x="5457243" y="1182170"/>
            <a:ext cx="1185334" cy="1462753"/>
          </a:xfrm>
          <a:prstGeom prst="rect">
            <a:avLst/>
          </a:prstGeo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8343824" cy="4401205"/>
          </a:xfrm>
          <a:prstGeom prst="rect">
            <a:avLst/>
          </a:prstGeom>
          <a:noFill/>
        </p:spPr>
        <p:txBody>
          <a:bodyPr wrap="square" rtlCol="0">
            <a:spAutoFit/>
          </a:bodyPr>
          <a:lstStyle/>
          <a:p>
            <a:r>
              <a:rPr lang="en-US" sz="2000" b="1" dirty="0"/>
              <a:t>Account established with NCSA – Next College Student Athlete </a:t>
            </a:r>
            <a:r>
              <a:rPr lang="en-US" b="1" dirty="0"/>
              <a:t>-</a:t>
            </a:r>
          </a:p>
          <a:p>
            <a:pPr marL="285750" indent="-285750">
              <a:buFont typeface="Arial" panose="020B0604020202020204" pitchFamily="34" charset="0"/>
              <a:buChar char="•"/>
            </a:pPr>
            <a:r>
              <a:rPr lang="en-US" dirty="0"/>
              <a:t>NCSA is the “official recruiting partner” of USA Track &amp; Field</a:t>
            </a:r>
          </a:p>
          <a:p>
            <a:pPr marL="285750" indent="-285750">
              <a:buFont typeface="Arial" panose="020B0604020202020204" pitchFamily="34" charset="0"/>
              <a:buChar char="•"/>
            </a:pPr>
            <a:r>
              <a:rPr lang="en-US" dirty="0"/>
              <a:t>Get more exposure for athletes</a:t>
            </a:r>
          </a:p>
          <a:p>
            <a:pPr marL="285750" indent="-285750">
              <a:buFont typeface="Arial" panose="020B0604020202020204" pitchFamily="34" charset="0"/>
              <a:buChar char="•"/>
            </a:pPr>
            <a:endParaRPr lang="en-US" dirty="0"/>
          </a:p>
          <a:p>
            <a:r>
              <a:rPr lang="en-US" sz="2000" b="1" dirty="0"/>
              <a:t>NCSA provides the following -</a:t>
            </a:r>
          </a:p>
          <a:p>
            <a:pPr marL="285750" indent="-285750">
              <a:buFont typeface="Arial" panose="020B0604020202020204" pitchFamily="34" charset="0"/>
              <a:buChar char="•"/>
            </a:pPr>
            <a:r>
              <a:rPr lang="en-US" dirty="0"/>
              <a:t>View athletes' recruiting activity, and make evaluations and recommendations</a:t>
            </a:r>
          </a:p>
          <a:p>
            <a:pPr marL="285750" indent="-285750">
              <a:buFont typeface="Arial" panose="020B0604020202020204" pitchFamily="34" charset="0"/>
              <a:buChar char="•"/>
            </a:pPr>
            <a:r>
              <a:rPr lang="en-US" dirty="0"/>
              <a:t>Access to virtually every college coach</a:t>
            </a:r>
          </a:p>
          <a:p>
            <a:pPr marL="285750" indent="-285750">
              <a:buFont typeface="Arial" panose="020B0604020202020204" pitchFamily="34" charset="0"/>
              <a:buChar char="•"/>
            </a:pPr>
            <a:r>
              <a:rPr lang="en-US" dirty="0"/>
              <a:t>Information on every NCAA, NAIA and junior college program</a:t>
            </a:r>
          </a:p>
          <a:p>
            <a:pPr marL="285750" indent="-285750">
              <a:buFont typeface="Arial" panose="020B0604020202020204" pitchFamily="34" charset="0"/>
              <a:buChar char="•"/>
            </a:pPr>
            <a:r>
              <a:rPr lang="en-US" dirty="0">
                <a:highlight>
                  <a:srgbClr val="FFFF00"/>
                </a:highlight>
              </a:rPr>
              <a:t>FREE Athlete profile and college search</a:t>
            </a:r>
          </a:p>
          <a:p>
            <a:endParaRPr lang="en-US" dirty="0"/>
          </a:p>
          <a:p>
            <a:r>
              <a:rPr lang="en-US" sz="2000" b="1" dirty="0"/>
              <a:t>Links &gt;&gt; </a:t>
            </a:r>
          </a:p>
          <a:p>
            <a:pPr marL="342900" indent="-342900">
              <a:buFont typeface="Arial" panose="020B0604020202020204" pitchFamily="34" charset="0"/>
              <a:buChar char="•"/>
            </a:pPr>
            <a:r>
              <a:rPr lang="en-US" sz="2000" b="1" dirty="0">
                <a:hlinkClick r:id="rId5"/>
              </a:rPr>
              <a:t>https://www.ncsasports.org/team</a:t>
            </a:r>
          </a:p>
          <a:p>
            <a:pPr marL="342900" indent="-342900">
              <a:buFont typeface="Arial" panose="020B0604020202020204" pitchFamily="34" charset="0"/>
              <a:buChar char="•"/>
            </a:pPr>
            <a:r>
              <a:rPr lang="en-US" sz="2000" b="1" dirty="0">
                <a:hlinkClick r:id="rId5"/>
              </a:rPr>
              <a:t>https://team.ncsasports.org/teams/shocker-track-club-inc/sign_up</a:t>
            </a:r>
            <a:endParaRPr lang="en-US" sz="2000" b="1" dirty="0"/>
          </a:p>
          <a:p>
            <a:endParaRPr lang="en-US" dirty="0"/>
          </a:p>
          <a:p>
            <a:endParaRPr lang="en-US" dirty="0"/>
          </a:p>
        </p:txBody>
      </p:sp>
    </p:spTree>
    <p:extLst>
      <p:ext uri="{BB962C8B-B14F-4D97-AF65-F5344CB8AC3E}">
        <p14:creationId xmlns:p14="http://schemas.microsoft.com/office/powerpoint/2010/main" val="3672648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Alternate Recruiting </a:t>
            </a:r>
          </a:p>
        </p:txBody>
      </p:sp>
      <p:sp>
        <p:nvSpPr>
          <p:cNvPr id="4" name="Slide Number Placeholder 3"/>
          <p:cNvSpPr>
            <a:spLocks noGrp="1"/>
          </p:cNvSpPr>
          <p:nvPr>
            <p:ph type="sldNum" sz="quarter" idx="12"/>
          </p:nvPr>
        </p:nvSpPr>
        <p:spPr/>
        <p:txBody>
          <a:bodyPr/>
          <a:lstStyle/>
          <a:p>
            <a:fld id="{34452F5A-1E19-4F47-A5DD-CF3E6D8BC662}" type="slidenum">
              <a:rPr lang="en-US" smtClean="0"/>
              <a:t>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rcRect/>
          <a:stretch/>
        </p:blipFill>
        <p:spPr>
          <a:xfrm>
            <a:off x="225872" y="1417638"/>
            <a:ext cx="1696064" cy="1270000"/>
          </a:xfr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6040666" cy="4370427"/>
          </a:xfrm>
          <a:prstGeom prst="rect">
            <a:avLst/>
          </a:prstGeom>
          <a:noFill/>
        </p:spPr>
        <p:txBody>
          <a:bodyPr wrap="square" rtlCol="0">
            <a:spAutoFit/>
          </a:bodyPr>
          <a:lstStyle/>
          <a:p>
            <a:r>
              <a:rPr lang="en-US" sz="2000" b="1" dirty="0"/>
              <a:t>Application Available for Download on IOS</a:t>
            </a:r>
            <a:endParaRPr lang="en-US" b="1" dirty="0"/>
          </a:p>
          <a:p>
            <a:pPr marL="285750" indent="-285750">
              <a:buFont typeface="Arial" panose="020B0604020202020204" pitchFamily="34" charset="0"/>
              <a:buChar char="•"/>
            </a:pPr>
            <a:r>
              <a:rPr lang="en-US" dirty="0">
                <a:highlight>
                  <a:srgbClr val="FFFF00"/>
                </a:highlight>
              </a:rPr>
              <a:t>Available for Athletes and Collegiate Coaches</a:t>
            </a:r>
          </a:p>
          <a:p>
            <a:pPr marL="285750" indent="-285750">
              <a:buFont typeface="Arial" panose="020B0604020202020204" pitchFamily="34" charset="0"/>
              <a:buChar char="•"/>
            </a:pPr>
            <a:r>
              <a:rPr lang="en-US" dirty="0"/>
              <a:t>Functions like a Social Connections app</a:t>
            </a:r>
          </a:p>
          <a:p>
            <a:pPr marL="285750" indent="-285750">
              <a:buFont typeface="Arial" panose="020B0604020202020204" pitchFamily="34" charset="0"/>
              <a:buChar char="•"/>
            </a:pPr>
            <a:r>
              <a:rPr lang="en-US" dirty="0"/>
              <a:t>@RecruitFlo on Twitter / @recruit_flo on Instagram</a:t>
            </a:r>
          </a:p>
          <a:p>
            <a:pPr marL="285750" indent="-285750">
              <a:buFont typeface="Arial" panose="020B0604020202020204" pitchFamily="34" charset="0"/>
              <a:buChar char="•"/>
            </a:pPr>
            <a:endParaRPr lang="en-US" dirty="0"/>
          </a:p>
          <a:p>
            <a:r>
              <a:rPr lang="en-US" sz="2000" b="1" dirty="0"/>
              <a:t>RecruitFlo provides -</a:t>
            </a:r>
          </a:p>
          <a:p>
            <a:pPr marL="285750" indent="-285750">
              <a:buFont typeface="Arial" panose="020B0604020202020204" pitchFamily="34" charset="0"/>
              <a:buChar char="•"/>
            </a:pPr>
            <a:r>
              <a:rPr lang="en-US" dirty="0"/>
              <a:t>Connections Between Athletes and Collegiate Coaches</a:t>
            </a:r>
          </a:p>
          <a:p>
            <a:pPr marL="285750" indent="-285750">
              <a:buFont typeface="Arial" panose="020B0604020202020204" pitchFamily="34" charset="0"/>
              <a:buChar char="•"/>
            </a:pPr>
            <a:r>
              <a:rPr lang="en-US" dirty="0">
                <a:highlight>
                  <a:srgbClr val="FFFF00"/>
                </a:highlight>
              </a:rPr>
              <a:t>FREE Athlete profile and college search</a:t>
            </a:r>
            <a:endParaRPr lang="en-US" dirty="0"/>
          </a:p>
          <a:p>
            <a:pPr marL="285750" indent="-285750">
              <a:buFont typeface="Arial" panose="020B0604020202020204" pitchFamily="34" charset="0"/>
              <a:buChar char="•"/>
            </a:pPr>
            <a:r>
              <a:rPr lang="en-US" dirty="0"/>
              <a:t>General Information on every NCAA, NAIA and junior college program</a:t>
            </a:r>
          </a:p>
          <a:p>
            <a:endParaRPr lang="en-US" dirty="0"/>
          </a:p>
          <a:p>
            <a:r>
              <a:rPr lang="en-US" sz="2000" b="1" dirty="0"/>
              <a:t>Future Development -</a:t>
            </a:r>
          </a:p>
          <a:p>
            <a:pPr marL="342900" indent="-342900">
              <a:buFont typeface="Arial" panose="020B0604020202020204" pitchFamily="34" charset="0"/>
              <a:buChar char="•"/>
            </a:pPr>
            <a:r>
              <a:rPr lang="en-US" sz="2000" dirty="0"/>
              <a:t>Profiles for High School and Club Coaches -</a:t>
            </a:r>
          </a:p>
          <a:p>
            <a:endParaRPr lang="en-US" dirty="0"/>
          </a:p>
          <a:p>
            <a:endParaRPr lang="en-US" dirty="0"/>
          </a:p>
        </p:txBody>
      </p:sp>
      <p:pic>
        <p:nvPicPr>
          <p:cNvPr id="6" name="Picture 5">
            <a:extLst>
              <a:ext uri="{FF2B5EF4-FFF2-40B4-BE49-F238E27FC236}">
                <a16:creationId xmlns:a16="http://schemas.microsoft.com/office/drawing/2014/main" id="{C525B02E-8705-0E4A-8CEA-DBF0549F9201}"/>
              </a:ext>
            </a:extLst>
          </p:cNvPr>
          <p:cNvPicPr>
            <a:picLocks noChangeAspect="1"/>
          </p:cNvPicPr>
          <p:nvPr/>
        </p:nvPicPr>
        <p:blipFill>
          <a:blip r:embed="rId4"/>
          <a:stretch>
            <a:fillRect/>
          </a:stretch>
        </p:blipFill>
        <p:spPr>
          <a:xfrm>
            <a:off x="5087477" y="1417638"/>
            <a:ext cx="2365915" cy="2080912"/>
          </a:xfrm>
          <a:prstGeom prst="rect">
            <a:avLst/>
          </a:prstGeom>
        </p:spPr>
      </p:pic>
      <p:pic>
        <p:nvPicPr>
          <p:cNvPr id="8" name="Picture 7">
            <a:extLst>
              <a:ext uri="{FF2B5EF4-FFF2-40B4-BE49-F238E27FC236}">
                <a16:creationId xmlns:a16="http://schemas.microsoft.com/office/drawing/2014/main" id="{E8AE13C2-0D4F-7A4C-952A-A00DE88C04AE}"/>
              </a:ext>
            </a:extLst>
          </p:cNvPr>
          <p:cNvPicPr>
            <a:picLocks noChangeAspect="1"/>
          </p:cNvPicPr>
          <p:nvPr/>
        </p:nvPicPr>
        <p:blipFill>
          <a:blip r:embed="rId5"/>
          <a:stretch>
            <a:fillRect/>
          </a:stretch>
        </p:blipFill>
        <p:spPr>
          <a:xfrm>
            <a:off x="5459881" y="3816567"/>
            <a:ext cx="2637868" cy="1989438"/>
          </a:xfrm>
          <a:prstGeom prst="rect">
            <a:avLst/>
          </a:prstGeom>
        </p:spPr>
      </p:pic>
    </p:spTree>
    <p:extLst>
      <p:ext uri="{BB962C8B-B14F-4D97-AF65-F5344CB8AC3E}">
        <p14:creationId xmlns:p14="http://schemas.microsoft.com/office/powerpoint/2010/main" val="38215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944" y="217424"/>
            <a:ext cx="6675120" cy="948267"/>
          </a:xfrm>
        </p:spPr>
        <p:txBody>
          <a:bodyPr/>
          <a:lstStyle/>
          <a:p>
            <a:r>
              <a:rPr lang="en-US" dirty="0">
                <a:solidFill>
                  <a:schemeClr val="tx1"/>
                </a:solidFill>
                <a:latin typeface="Impact"/>
                <a:cs typeface="Impact"/>
              </a:rPr>
              <a:t>Letters of Intent 2023-2024</a:t>
            </a:r>
          </a:p>
        </p:txBody>
      </p:sp>
      <p:sp>
        <p:nvSpPr>
          <p:cNvPr id="4" name="Slide Number Placeholder 3"/>
          <p:cNvSpPr>
            <a:spLocks noGrp="1"/>
          </p:cNvSpPr>
          <p:nvPr>
            <p:ph type="sldNum" sz="quarter" idx="12"/>
          </p:nvPr>
        </p:nvSpPr>
        <p:spPr/>
        <p:txBody>
          <a:bodyPr/>
          <a:lstStyle/>
          <a:p>
            <a:fld id="{34452F5A-1E19-4F47-A5DD-CF3E6D8BC662}" type="slidenum">
              <a:rPr lang="en-US" smtClean="0"/>
              <a:t>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graphicFrame>
        <p:nvGraphicFramePr>
          <p:cNvPr id="6" name="Table 5">
            <a:extLst>
              <a:ext uri="{FF2B5EF4-FFF2-40B4-BE49-F238E27FC236}">
                <a16:creationId xmlns:a16="http://schemas.microsoft.com/office/drawing/2014/main" id="{F14DBA8D-6E22-4FEE-6EF1-8FCB459C14BF}"/>
              </a:ext>
            </a:extLst>
          </p:cNvPr>
          <p:cNvGraphicFramePr>
            <a:graphicFrameLocks noGrp="1"/>
          </p:cNvGraphicFramePr>
          <p:nvPr>
            <p:extLst>
              <p:ext uri="{D42A27DB-BD31-4B8C-83A1-F6EECF244321}">
                <p14:modId xmlns:p14="http://schemas.microsoft.com/office/powerpoint/2010/main" val="1402819502"/>
              </p:ext>
            </p:extLst>
          </p:nvPr>
        </p:nvGraphicFramePr>
        <p:xfrm>
          <a:off x="216218" y="1039250"/>
          <a:ext cx="8101964" cy="5387966"/>
        </p:xfrm>
        <a:graphic>
          <a:graphicData uri="http://schemas.openxmlformats.org/drawingml/2006/table">
            <a:tbl>
              <a:tblPr firstRow="1" bandRow="1">
                <a:tableStyleId>{5C22544A-7EE6-4342-B048-85BDC9FD1C3A}</a:tableStyleId>
              </a:tblPr>
              <a:tblGrid>
                <a:gridCol w="1982972">
                  <a:extLst>
                    <a:ext uri="{9D8B030D-6E8A-4147-A177-3AD203B41FA5}">
                      <a16:colId xmlns:a16="http://schemas.microsoft.com/office/drawing/2014/main" val="3471235291"/>
                    </a:ext>
                  </a:extLst>
                </a:gridCol>
                <a:gridCol w="2199190">
                  <a:extLst>
                    <a:ext uri="{9D8B030D-6E8A-4147-A177-3AD203B41FA5}">
                      <a16:colId xmlns:a16="http://schemas.microsoft.com/office/drawing/2014/main" val="806137890"/>
                    </a:ext>
                  </a:extLst>
                </a:gridCol>
                <a:gridCol w="3919802">
                  <a:extLst>
                    <a:ext uri="{9D8B030D-6E8A-4147-A177-3AD203B41FA5}">
                      <a16:colId xmlns:a16="http://schemas.microsoft.com/office/drawing/2014/main" val="1449492602"/>
                    </a:ext>
                  </a:extLst>
                </a:gridCol>
              </a:tblGrid>
              <a:tr h="381236">
                <a:tc>
                  <a:txBody>
                    <a:bodyPr/>
                    <a:lstStyle/>
                    <a:p>
                      <a:pPr algn="ctr"/>
                      <a:r>
                        <a:rPr lang="en-US" dirty="0"/>
                        <a:t>ATHLETE</a:t>
                      </a:r>
                    </a:p>
                  </a:txBody>
                  <a:tcPr/>
                </a:tc>
                <a:tc>
                  <a:txBody>
                    <a:bodyPr/>
                    <a:lstStyle/>
                    <a:p>
                      <a:pPr algn="ctr"/>
                      <a:r>
                        <a:rPr lang="en-US" dirty="0"/>
                        <a:t>HIGH SCHOOL</a:t>
                      </a:r>
                    </a:p>
                  </a:txBody>
                  <a:tcPr/>
                </a:tc>
                <a:tc>
                  <a:txBody>
                    <a:bodyPr/>
                    <a:lstStyle/>
                    <a:p>
                      <a:pPr algn="ctr"/>
                      <a:r>
                        <a:rPr lang="en-US" dirty="0"/>
                        <a:t>UNIVERSITY</a:t>
                      </a:r>
                    </a:p>
                  </a:txBody>
                  <a:tcPr/>
                </a:tc>
                <a:extLst>
                  <a:ext uri="{0D108BD9-81ED-4DB2-BD59-A6C34878D82A}">
                    <a16:rowId xmlns:a16="http://schemas.microsoft.com/office/drawing/2014/main" val="2537452002"/>
                  </a:ext>
                </a:extLst>
              </a:tr>
              <a:tr h="268826">
                <a:tc>
                  <a:txBody>
                    <a:bodyPr/>
                    <a:lstStyle/>
                    <a:p>
                      <a:r>
                        <a:rPr lang="en-US" sz="1400" b="1" dirty="0">
                          <a:latin typeface="Arial" panose="020B0604020202020204" pitchFamily="34" charset="0"/>
                          <a:cs typeface="Arial" panose="020B0604020202020204" pitchFamily="34" charset="0"/>
                        </a:rPr>
                        <a:t>Bryce Barkdull</a:t>
                      </a:r>
                    </a:p>
                  </a:txBody>
                  <a:tcPr/>
                </a:tc>
                <a:tc>
                  <a:txBody>
                    <a:bodyPr/>
                    <a:lstStyle/>
                    <a:p>
                      <a:r>
                        <a:rPr lang="en-US" sz="1400" b="1" dirty="0">
                          <a:latin typeface="Arial" panose="020B0604020202020204" pitchFamily="34" charset="0"/>
                          <a:cs typeface="Arial" panose="020B0604020202020204" pitchFamily="34" charset="0"/>
                        </a:rPr>
                        <a:t>Andover Central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University of Kansas</a:t>
                      </a:r>
                    </a:p>
                  </a:txBody>
                  <a:tcPr/>
                </a:tc>
                <a:extLst>
                  <a:ext uri="{0D108BD9-81ED-4DB2-BD59-A6C34878D82A}">
                    <a16:rowId xmlns:a16="http://schemas.microsoft.com/office/drawing/2014/main" val="848794464"/>
                  </a:ext>
                </a:extLst>
              </a:tr>
              <a:tr h="288117">
                <a:tc>
                  <a:txBody>
                    <a:bodyPr/>
                    <a:lstStyle/>
                    <a:p>
                      <a:r>
                        <a:rPr lang="en-US" sz="1400" b="1" dirty="0">
                          <a:latin typeface="Arial" panose="020B0604020202020204" pitchFamily="34" charset="0"/>
                          <a:cs typeface="Arial" panose="020B0604020202020204" pitchFamily="34" charset="0"/>
                        </a:rPr>
                        <a:t>Lanie Page</a:t>
                      </a:r>
                    </a:p>
                  </a:txBody>
                  <a:tcPr/>
                </a:tc>
                <a:tc>
                  <a:txBody>
                    <a:bodyPr/>
                    <a:lstStyle/>
                    <a:p>
                      <a:r>
                        <a:rPr lang="en-US" sz="1400" b="1" dirty="0">
                          <a:latin typeface="Arial" panose="020B0604020202020204" pitchFamily="34" charset="0"/>
                          <a:cs typeface="Arial" panose="020B0604020202020204" pitchFamily="34" charset="0"/>
                        </a:rPr>
                        <a:t>Rose Hill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Fort Hays State University</a:t>
                      </a:r>
                    </a:p>
                  </a:txBody>
                  <a:tcPr/>
                </a:tc>
                <a:extLst>
                  <a:ext uri="{0D108BD9-81ED-4DB2-BD59-A6C34878D82A}">
                    <a16:rowId xmlns:a16="http://schemas.microsoft.com/office/drawing/2014/main" val="2817030892"/>
                  </a:ext>
                </a:extLst>
              </a:tr>
              <a:tr h="284259">
                <a:tc>
                  <a:txBody>
                    <a:bodyPr/>
                    <a:lstStyle/>
                    <a:p>
                      <a:r>
                        <a:rPr lang="en-US" sz="1400" b="1" dirty="0">
                          <a:latin typeface="Arial" panose="020B0604020202020204" pitchFamily="34" charset="0"/>
                          <a:cs typeface="Arial" panose="020B0604020202020204" pitchFamily="34" charset="0"/>
                        </a:rPr>
                        <a:t>Faith Ekart</a:t>
                      </a:r>
                    </a:p>
                  </a:txBody>
                  <a:tcPr/>
                </a:tc>
                <a:tc>
                  <a:txBody>
                    <a:bodyPr/>
                    <a:lstStyle/>
                    <a:p>
                      <a:r>
                        <a:rPr lang="en-US" sz="1400" b="1" dirty="0">
                          <a:latin typeface="Arial" panose="020B0604020202020204" pitchFamily="34" charset="0"/>
                          <a:cs typeface="Arial" panose="020B0604020202020204" pitchFamily="34" charset="0"/>
                        </a:rPr>
                        <a:t>Sterling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Wichita State University</a:t>
                      </a:r>
                    </a:p>
                  </a:txBody>
                  <a:tcPr/>
                </a:tc>
                <a:extLst>
                  <a:ext uri="{0D108BD9-81ED-4DB2-BD59-A6C34878D82A}">
                    <a16:rowId xmlns:a16="http://schemas.microsoft.com/office/drawing/2014/main" val="118858695"/>
                  </a:ext>
                </a:extLst>
              </a:tr>
              <a:tr h="291976">
                <a:tc>
                  <a:txBody>
                    <a:bodyPr/>
                    <a:lstStyle/>
                    <a:p>
                      <a:r>
                        <a:rPr lang="en-US" sz="1400" b="1" dirty="0">
                          <a:latin typeface="Arial" panose="020B0604020202020204" pitchFamily="34" charset="0"/>
                          <a:cs typeface="Arial" panose="020B0604020202020204" pitchFamily="34" charset="0"/>
                        </a:rPr>
                        <a:t>Adryana Shelby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Wichita Northwest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University of New Mexico</a:t>
                      </a:r>
                    </a:p>
                  </a:txBody>
                  <a:tcPr/>
                </a:tc>
                <a:extLst>
                  <a:ext uri="{0D108BD9-81ED-4DB2-BD59-A6C34878D82A}">
                    <a16:rowId xmlns:a16="http://schemas.microsoft.com/office/drawing/2014/main" val="2267959571"/>
                  </a:ext>
                </a:extLst>
              </a:tr>
              <a:tr h="288117">
                <a:tc>
                  <a:txBody>
                    <a:bodyPr/>
                    <a:lstStyle/>
                    <a:p>
                      <a:r>
                        <a:rPr lang="en-US" sz="1400" b="1" dirty="0">
                          <a:latin typeface="Arial" panose="020B0604020202020204" pitchFamily="34" charset="0"/>
                          <a:cs typeface="Arial" panose="020B0604020202020204" pitchFamily="34" charset="0"/>
                        </a:rPr>
                        <a:t>McKinlee Walker</a:t>
                      </a:r>
                    </a:p>
                  </a:txBody>
                  <a:tcPr/>
                </a:tc>
                <a:tc>
                  <a:txBody>
                    <a:bodyPr/>
                    <a:lstStyle/>
                    <a:p>
                      <a:r>
                        <a:rPr lang="en-US" sz="1400" b="1" dirty="0">
                          <a:latin typeface="Arial" panose="020B0604020202020204" pitchFamily="34" charset="0"/>
                          <a:cs typeface="Arial" panose="020B0604020202020204" pitchFamily="34" charset="0"/>
                        </a:rPr>
                        <a:t>Andover High</a:t>
                      </a:r>
                    </a:p>
                  </a:txBody>
                  <a:tcPr/>
                </a:tc>
                <a:tc>
                  <a:txBody>
                    <a:bodyPr/>
                    <a:lstStyle/>
                    <a:p>
                      <a:r>
                        <a:rPr lang="en-US" sz="1400" b="1" dirty="0">
                          <a:latin typeface="Arial" panose="020B0604020202020204" pitchFamily="34" charset="0"/>
                          <a:cs typeface="Arial" panose="020B0604020202020204" pitchFamily="34" charset="0"/>
                        </a:rPr>
                        <a:t>Pittsburg State University</a:t>
                      </a:r>
                    </a:p>
                  </a:txBody>
                  <a:tcPr/>
                </a:tc>
                <a:extLst>
                  <a:ext uri="{0D108BD9-81ED-4DB2-BD59-A6C34878D82A}">
                    <a16:rowId xmlns:a16="http://schemas.microsoft.com/office/drawing/2014/main" val="481355007"/>
                  </a:ext>
                </a:extLst>
              </a:tr>
              <a:tr h="342132">
                <a:tc>
                  <a:txBody>
                    <a:bodyPr/>
                    <a:lstStyle/>
                    <a:p>
                      <a:r>
                        <a:rPr lang="en-US" sz="1400" b="1" dirty="0">
                          <a:latin typeface="Arial" panose="020B0604020202020204" pitchFamily="34" charset="0"/>
                          <a:cs typeface="Arial" panose="020B0604020202020204" pitchFamily="34" charset="0"/>
                        </a:rPr>
                        <a:t>Bre’Ana Tillemans</a:t>
                      </a:r>
                    </a:p>
                  </a:txBody>
                  <a:tcPr/>
                </a:tc>
                <a:tc>
                  <a:txBody>
                    <a:bodyPr/>
                    <a:lstStyle/>
                    <a:p>
                      <a:r>
                        <a:rPr lang="en-US" sz="1400" b="1" dirty="0">
                          <a:latin typeface="Arial" panose="020B0604020202020204" pitchFamily="34" charset="0"/>
                          <a:cs typeface="Arial" panose="020B0604020202020204" pitchFamily="34" charset="0"/>
                        </a:rPr>
                        <a:t>Haysville-Campus High</a:t>
                      </a:r>
                    </a:p>
                  </a:txBody>
                  <a:tcPr/>
                </a:tc>
                <a:tc>
                  <a:txBody>
                    <a:bodyPr/>
                    <a:lstStyle/>
                    <a:p>
                      <a:r>
                        <a:rPr lang="en-US" sz="1400" b="1" dirty="0">
                          <a:latin typeface="Arial" panose="020B0604020202020204" pitchFamily="34" charset="0"/>
                          <a:cs typeface="Arial" panose="020B0604020202020204" pitchFamily="34" charset="0"/>
                        </a:rPr>
                        <a:t>Missouri State University</a:t>
                      </a:r>
                    </a:p>
                  </a:txBody>
                  <a:tcPr/>
                </a:tc>
                <a:extLst>
                  <a:ext uri="{0D108BD9-81ED-4DB2-BD59-A6C34878D82A}">
                    <a16:rowId xmlns:a16="http://schemas.microsoft.com/office/drawing/2014/main" val="1515554660"/>
                  </a:ext>
                </a:extLst>
              </a:tr>
              <a:tr h="324092">
                <a:tc>
                  <a:txBody>
                    <a:bodyPr/>
                    <a:lstStyle/>
                    <a:p>
                      <a:r>
                        <a:rPr lang="en-US" sz="1400" b="1" dirty="0">
                          <a:latin typeface="Arial" panose="020B0604020202020204" pitchFamily="34" charset="0"/>
                          <a:cs typeface="Arial" panose="020B0604020202020204" pitchFamily="34" charset="0"/>
                        </a:rPr>
                        <a:t>Karynne David</a:t>
                      </a:r>
                    </a:p>
                  </a:txBody>
                  <a:tcPr/>
                </a:tc>
                <a:tc>
                  <a:txBody>
                    <a:bodyPr/>
                    <a:lstStyle/>
                    <a:p>
                      <a:r>
                        <a:rPr lang="en-US" sz="1400" b="1" dirty="0">
                          <a:latin typeface="Arial" panose="020B0604020202020204" pitchFamily="34" charset="0"/>
                          <a:cs typeface="Arial" panose="020B0604020202020204" pitchFamily="34" charset="0"/>
                        </a:rPr>
                        <a:t>Wichita Heights High</a:t>
                      </a:r>
                    </a:p>
                  </a:txBody>
                  <a:tcPr/>
                </a:tc>
                <a:tc>
                  <a:txBody>
                    <a:bodyPr/>
                    <a:lstStyle/>
                    <a:p>
                      <a:r>
                        <a:rPr lang="en-US" sz="1400" b="1" dirty="0">
                          <a:latin typeface="Arial" panose="020B0604020202020204" pitchFamily="34" charset="0"/>
                          <a:cs typeface="Arial" panose="020B0604020202020204" pitchFamily="34" charset="0"/>
                        </a:rPr>
                        <a:t>Iowa State University</a:t>
                      </a:r>
                    </a:p>
                  </a:txBody>
                  <a:tcPr/>
                </a:tc>
                <a:extLst>
                  <a:ext uri="{0D108BD9-81ED-4DB2-BD59-A6C34878D82A}">
                    <a16:rowId xmlns:a16="http://schemas.microsoft.com/office/drawing/2014/main" val="3677111413"/>
                  </a:ext>
                </a:extLst>
              </a:tr>
              <a:tr h="324091">
                <a:tc>
                  <a:txBody>
                    <a:bodyPr/>
                    <a:lstStyle/>
                    <a:p>
                      <a:r>
                        <a:rPr lang="en-US" sz="1400" b="1" dirty="0">
                          <a:latin typeface="Arial" panose="020B0604020202020204" pitchFamily="34" charset="0"/>
                          <a:cs typeface="Arial" panose="020B0604020202020204" pitchFamily="34" charset="0"/>
                        </a:rPr>
                        <a:t>Ryan Son</a:t>
                      </a:r>
                    </a:p>
                  </a:txBody>
                  <a:tcPr/>
                </a:tc>
                <a:tc>
                  <a:txBody>
                    <a:bodyPr/>
                    <a:lstStyle/>
                    <a:p>
                      <a:r>
                        <a:rPr lang="en-US" sz="1400" b="1" dirty="0">
                          <a:latin typeface="Arial" panose="020B0604020202020204" pitchFamily="34" charset="0"/>
                          <a:cs typeface="Arial" panose="020B0604020202020204" pitchFamily="34" charset="0"/>
                        </a:rPr>
                        <a:t>Wichita East High</a:t>
                      </a:r>
                    </a:p>
                  </a:txBody>
                  <a:tcPr/>
                </a:tc>
                <a:tc>
                  <a:txBody>
                    <a:bodyPr/>
                    <a:lstStyle/>
                    <a:p>
                      <a:r>
                        <a:rPr lang="en-US" sz="1400" b="1" dirty="0">
                          <a:latin typeface="Arial" panose="020B0604020202020204" pitchFamily="34" charset="0"/>
                          <a:cs typeface="Arial" panose="020B0604020202020204" pitchFamily="34" charset="0"/>
                        </a:rPr>
                        <a:t>Columbia University</a:t>
                      </a:r>
                    </a:p>
                  </a:txBody>
                  <a:tcPr/>
                </a:tc>
                <a:extLst>
                  <a:ext uri="{0D108BD9-81ED-4DB2-BD59-A6C34878D82A}">
                    <a16:rowId xmlns:a16="http://schemas.microsoft.com/office/drawing/2014/main" val="2338487831"/>
                  </a:ext>
                </a:extLst>
              </a:tr>
              <a:tr h="254643">
                <a:tc>
                  <a:txBody>
                    <a:bodyPr/>
                    <a:lstStyle/>
                    <a:p>
                      <a:r>
                        <a:rPr lang="en-US" sz="1400" b="1" dirty="0">
                          <a:latin typeface="Arial" panose="020B0604020202020204" pitchFamily="34" charset="0"/>
                          <a:cs typeface="Arial" panose="020B0604020202020204" pitchFamily="34" charset="0"/>
                        </a:rPr>
                        <a:t>Rylan White</a:t>
                      </a:r>
                    </a:p>
                  </a:txBody>
                  <a:tcPr/>
                </a:tc>
                <a:tc>
                  <a:txBody>
                    <a:bodyPr/>
                    <a:lstStyle/>
                    <a:p>
                      <a:r>
                        <a:rPr lang="en-US" sz="1400" b="1" dirty="0">
                          <a:latin typeface="Arial" panose="020B0604020202020204" pitchFamily="34" charset="0"/>
                          <a:cs typeface="Arial" panose="020B0604020202020204" pitchFamily="34" charset="0"/>
                        </a:rPr>
                        <a:t>Andale High School</a:t>
                      </a:r>
                    </a:p>
                  </a:txBody>
                  <a:tcPr/>
                </a:tc>
                <a:tc>
                  <a:txBody>
                    <a:bodyPr/>
                    <a:lstStyle/>
                    <a:p>
                      <a:r>
                        <a:rPr lang="en-US" sz="1400" b="1" dirty="0">
                          <a:latin typeface="Arial" panose="020B0604020202020204" pitchFamily="34" charset="0"/>
                          <a:cs typeface="Arial" panose="020B0604020202020204" pitchFamily="34" charset="0"/>
                        </a:rPr>
                        <a:t>Fort Hays State University</a:t>
                      </a:r>
                    </a:p>
                  </a:txBody>
                  <a:tcPr/>
                </a:tc>
                <a:extLst>
                  <a:ext uri="{0D108BD9-81ED-4DB2-BD59-A6C34878D82A}">
                    <a16:rowId xmlns:a16="http://schemas.microsoft.com/office/drawing/2014/main" val="4019501188"/>
                  </a:ext>
                </a:extLst>
              </a:tr>
              <a:tr h="320233">
                <a:tc>
                  <a:txBody>
                    <a:bodyPr/>
                    <a:lstStyle/>
                    <a:p>
                      <a:r>
                        <a:rPr lang="en-US" sz="1400" b="1" dirty="0">
                          <a:latin typeface="Arial" panose="020B0604020202020204" pitchFamily="34" charset="0"/>
                          <a:cs typeface="Arial" panose="020B0604020202020204" pitchFamily="34" charset="0"/>
                        </a:rPr>
                        <a:t>Owen Lang</a:t>
                      </a:r>
                    </a:p>
                  </a:txBody>
                  <a:tcPr/>
                </a:tc>
                <a:tc>
                  <a:txBody>
                    <a:bodyPr/>
                    <a:lstStyle/>
                    <a:p>
                      <a:r>
                        <a:rPr lang="en-US" sz="1400" b="1" dirty="0">
                          <a:latin typeface="Arial" panose="020B0604020202020204" pitchFamily="34" charset="0"/>
                          <a:cs typeface="Arial" panose="020B0604020202020204" pitchFamily="34" charset="0"/>
                        </a:rPr>
                        <a:t>Andover Central High</a:t>
                      </a:r>
                    </a:p>
                  </a:txBody>
                  <a:tcPr/>
                </a:tc>
                <a:tc>
                  <a:txBody>
                    <a:bodyPr/>
                    <a:lstStyle/>
                    <a:p>
                      <a:r>
                        <a:rPr lang="en-US" sz="1400" b="1" dirty="0">
                          <a:latin typeface="Arial" panose="020B0604020202020204" pitchFamily="34" charset="0"/>
                          <a:cs typeface="Arial" panose="020B0604020202020204" pitchFamily="34" charset="0"/>
                        </a:rPr>
                        <a:t>United States Military Academy West Point</a:t>
                      </a:r>
                    </a:p>
                  </a:txBody>
                  <a:tcPr/>
                </a:tc>
                <a:extLst>
                  <a:ext uri="{0D108BD9-81ED-4DB2-BD59-A6C34878D82A}">
                    <a16:rowId xmlns:a16="http://schemas.microsoft.com/office/drawing/2014/main" val="3494323935"/>
                  </a:ext>
                </a:extLst>
              </a:tr>
              <a:tr h="300941">
                <a:tc>
                  <a:txBody>
                    <a:bodyPr/>
                    <a:lstStyle/>
                    <a:p>
                      <a:r>
                        <a:rPr lang="en-US" sz="1400" b="1" dirty="0">
                          <a:latin typeface="Arial" panose="020B0604020202020204" pitchFamily="34" charset="0"/>
                          <a:cs typeface="Arial" panose="020B0604020202020204" pitchFamily="34" charset="0"/>
                        </a:rPr>
                        <a:t>Gabrielle Newell</a:t>
                      </a:r>
                    </a:p>
                  </a:txBody>
                  <a:tcPr/>
                </a:tc>
                <a:tc>
                  <a:txBody>
                    <a:bodyPr/>
                    <a:lstStyle/>
                    <a:p>
                      <a:r>
                        <a:rPr lang="en-US" sz="1400" b="1" dirty="0">
                          <a:latin typeface="Arial" panose="020B0604020202020204" pitchFamily="34" charset="0"/>
                          <a:cs typeface="Arial" panose="020B0604020202020204" pitchFamily="34" charset="0"/>
                        </a:rPr>
                        <a:t>Marion High School</a:t>
                      </a:r>
                    </a:p>
                  </a:txBody>
                  <a:tcPr/>
                </a:tc>
                <a:tc>
                  <a:txBody>
                    <a:bodyPr/>
                    <a:lstStyle/>
                    <a:p>
                      <a:r>
                        <a:rPr lang="en-US" sz="1400" b="1" dirty="0">
                          <a:latin typeface="Arial" panose="020B0604020202020204" pitchFamily="34" charset="0"/>
                          <a:cs typeface="Arial" panose="020B0604020202020204" pitchFamily="34" charset="0"/>
                        </a:rPr>
                        <a:t>Bethany College</a:t>
                      </a:r>
                    </a:p>
                  </a:txBody>
                  <a:tcPr/>
                </a:tc>
                <a:extLst>
                  <a:ext uri="{0D108BD9-81ED-4DB2-BD59-A6C34878D82A}">
                    <a16:rowId xmlns:a16="http://schemas.microsoft.com/office/drawing/2014/main" val="620250530"/>
                  </a:ext>
                </a:extLst>
              </a:tr>
              <a:tr h="320233">
                <a:tc>
                  <a:txBody>
                    <a:bodyPr/>
                    <a:lstStyle/>
                    <a:p>
                      <a:r>
                        <a:rPr lang="en-US" sz="1400" b="1" dirty="0">
                          <a:latin typeface="Arial" panose="020B0604020202020204" pitchFamily="34" charset="0"/>
                          <a:cs typeface="Arial" panose="020B0604020202020204" pitchFamily="34" charset="0"/>
                        </a:rPr>
                        <a:t>Laurens van Schaik</a:t>
                      </a:r>
                    </a:p>
                  </a:txBody>
                  <a:tcPr/>
                </a:tc>
                <a:tc>
                  <a:txBody>
                    <a:bodyPr/>
                    <a:lstStyle/>
                    <a:p>
                      <a:r>
                        <a:rPr lang="en-US" sz="1400" b="1" dirty="0">
                          <a:latin typeface="Arial" panose="020B0604020202020204" pitchFamily="34" charset="0"/>
                          <a:cs typeface="Arial" panose="020B0604020202020204" pitchFamily="34" charset="0"/>
                        </a:rPr>
                        <a:t>Life Prep Academy</a:t>
                      </a:r>
                    </a:p>
                  </a:txBody>
                  <a:tcPr/>
                </a:tc>
                <a:tc>
                  <a:txBody>
                    <a:bodyPr/>
                    <a:lstStyle/>
                    <a:p>
                      <a:r>
                        <a:rPr lang="en-US" sz="1400" b="1" dirty="0">
                          <a:latin typeface="Arial" panose="020B0604020202020204" pitchFamily="34" charset="0"/>
                          <a:cs typeface="Arial" panose="020B0604020202020204" pitchFamily="34" charset="0"/>
                        </a:rPr>
                        <a:t>Grand Canyon University</a:t>
                      </a:r>
                    </a:p>
                  </a:txBody>
                  <a:tcPr/>
                </a:tc>
                <a:extLst>
                  <a:ext uri="{0D108BD9-81ED-4DB2-BD59-A6C34878D82A}">
                    <a16:rowId xmlns:a16="http://schemas.microsoft.com/office/drawing/2014/main" val="1885448034"/>
                  </a:ext>
                </a:extLst>
              </a:tr>
              <a:tr h="300941">
                <a:tc>
                  <a:txBody>
                    <a:bodyPr/>
                    <a:lstStyle/>
                    <a:p>
                      <a:r>
                        <a:rPr lang="en-US" sz="1400" b="1" dirty="0">
                          <a:latin typeface="Arial" panose="020B0604020202020204" pitchFamily="34" charset="0"/>
                          <a:cs typeface="Arial" panose="020B0604020202020204" pitchFamily="34" charset="0"/>
                        </a:rPr>
                        <a:t>Olivia Leatherman</a:t>
                      </a:r>
                    </a:p>
                  </a:txBody>
                  <a:tcPr/>
                </a:tc>
                <a:tc>
                  <a:txBody>
                    <a:bodyPr/>
                    <a:lstStyle/>
                    <a:p>
                      <a:r>
                        <a:rPr lang="en-US" sz="1400" b="1" dirty="0">
                          <a:latin typeface="Arial" panose="020B0604020202020204" pitchFamily="34" charset="0"/>
                          <a:cs typeface="Arial" panose="020B0604020202020204" pitchFamily="34" charset="0"/>
                        </a:rPr>
                        <a:t>Wichita Northwest High</a:t>
                      </a:r>
                    </a:p>
                  </a:txBody>
                  <a:tcPr/>
                </a:tc>
                <a:tc>
                  <a:txBody>
                    <a:bodyPr/>
                    <a:lstStyle/>
                    <a:p>
                      <a:r>
                        <a:rPr lang="en-US" sz="1400" b="1" dirty="0">
                          <a:latin typeface="Arial" panose="020B0604020202020204" pitchFamily="34" charset="0"/>
                          <a:cs typeface="Arial" panose="020B0604020202020204" pitchFamily="34" charset="0"/>
                        </a:rPr>
                        <a:t>Friends University</a:t>
                      </a:r>
                    </a:p>
                  </a:txBody>
                  <a:tcPr/>
                </a:tc>
                <a:extLst>
                  <a:ext uri="{0D108BD9-81ED-4DB2-BD59-A6C34878D82A}">
                    <a16:rowId xmlns:a16="http://schemas.microsoft.com/office/drawing/2014/main" val="4139291831"/>
                  </a:ext>
                </a:extLst>
              </a:tr>
              <a:tr h="320233">
                <a:tc>
                  <a:txBody>
                    <a:bodyPr/>
                    <a:lstStyle/>
                    <a:p>
                      <a:r>
                        <a:rPr lang="en-US" sz="1400" b="1" dirty="0">
                          <a:latin typeface="Arial" panose="020B0604020202020204" pitchFamily="34" charset="0"/>
                          <a:cs typeface="Arial" panose="020B0604020202020204" pitchFamily="34" charset="0"/>
                        </a:rPr>
                        <a:t>Jesus Bey</a:t>
                      </a:r>
                    </a:p>
                  </a:txBody>
                  <a:tcPr/>
                </a:tc>
                <a:tc>
                  <a:txBody>
                    <a:bodyPr/>
                    <a:lstStyle/>
                    <a:p>
                      <a:r>
                        <a:rPr lang="en-US" sz="1400" b="1" dirty="0">
                          <a:latin typeface="Arial" panose="020B0604020202020204" pitchFamily="34" charset="0"/>
                          <a:cs typeface="Arial" panose="020B0604020202020204" pitchFamily="34" charset="0"/>
                        </a:rPr>
                        <a:t>Derby High School</a:t>
                      </a:r>
                    </a:p>
                  </a:txBody>
                  <a:tcPr/>
                </a:tc>
                <a:tc>
                  <a:txBody>
                    <a:bodyPr/>
                    <a:lstStyle/>
                    <a:p>
                      <a:r>
                        <a:rPr lang="en-US" sz="1400" b="1" dirty="0">
                          <a:latin typeface="Arial" panose="020B0604020202020204" pitchFamily="34" charset="0"/>
                          <a:cs typeface="Arial" panose="020B0604020202020204" pitchFamily="34" charset="0"/>
                        </a:rPr>
                        <a:t>Friends University</a:t>
                      </a:r>
                    </a:p>
                  </a:txBody>
                  <a:tcPr/>
                </a:tc>
                <a:extLst>
                  <a:ext uri="{0D108BD9-81ED-4DB2-BD59-A6C34878D82A}">
                    <a16:rowId xmlns:a16="http://schemas.microsoft.com/office/drawing/2014/main" val="3820307031"/>
                  </a:ext>
                </a:extLst>
              </a:tr>
              <a:tr h="312516">
                <a:tc>
                  <a:txBody>
                    <a:bodyPr/>
                    <a:lstStyle/>
                    <a:p>
                      <a:r>
                        <a:rPr lang="en-US" sz="1400" b="1" dirty="0">
                          <a:latin typeface="Arial" panose="020B0604020202020204" pitchFamily="34" charset="0"/>
                          <a:cs typeface="Arial" panose="020B0604020202020204" pitchFamily="34" charset="0"/>
                        </a:rPr>
                        <a:t>Jaden Harris</a:t>
                      </a:r>
                    </a:p>
                  </a:txBody>
                  <a:tcPr/>
                </a:tc>
                <a:tc>
                  <a:txBody>
                    <a:bodyPr/>
                    <a:lstStyle/>
                    <a:p>
                      <a:r>
                        <a:rPr lang="en-US" sz="1400" b="1" dirty="0">
                          <a:latin typeface="Arial" panose="020B0604020202020204" pitchFamily="34" charset="0"/>
                          <a:cs typeface="Arial" panose="020B0604020202020204" pitchFamily="34" charset="0"/>
                        </a:rPr>
                        <a:t>Derby High School</a:t>
                      </a:r>
                    </a:p>
                  </a:txBody>
                  <a:tcPr/>
                </a:tc>
                <a:tc>
                  <a:txBody>
                    <a:bodyPr/>
                    <a:lstStyle/>
                    <a:p>
                      <a:r>
                        <a:rPr lang="en-US" sz="1400" b="1" dirty="0">
                          <a:latin typeface="Arial" panose="020B0604020202020204" pitchFamily="34" charset="0"/>
                          <a:cs typeface="Arial" panose="020B0604020202020204" pitchFamily="34" charset="0"/>
                        </a:rPr>
                        <a:t>Friends University</a:t>
                      </a:r>
                    </a:p>
                  </a:txBody>
                  <a:tcPr/>
                </a:tc>
                <a:extLst>
                  <a:ext uri="{0D108BD9-81ED-4DB2-BD59-A6C34878D82A}">
                    <a16:rowId xmlns:a16="http://schemas.microsoft.com/office/drawing/2014/main" val="2418746073"/>
                  </a:ext>
                </a:extLst>
              </a:tr>
              <a:tr h="245632">
                <a:tc>
                  <a:txBody>
                    <a:bodyPr/>
                    <a:lstStyle/>
                    <a:p>
                      <a:r>
                        <a:rPr lang="en-US" sz="1400" b="1" dirty="0">
                          <a:latin typeface="Arial" panose="020B0604020202020204" pitchFamily="34" charset="0"/>
                          <a:cs typeface="Arial" panose="020B0604020202020204" pitchFamily="34" charset="0"/>
                        </a:rPr>
                        <a:t>Elizabeth Brozek</a:t>
                      </a:r>
                    </a:p>
                  </a:txBody>
                  <a:tcPr/>
                </a:tc>
                <a:tc>
                  <a:txBody>
                    <a:bodyPr/>
                    <a:lstStyle/>
                    <a:p>
                      <a:r>
                        <a:rPr lang="en-US" sz="1400" b="1" dirty="0">
                          <a:latin typeface="Arial" panose="020B0604020202020204" pitchFamily="34" charset="0"/>
                          <a:cs typeface="Arial" panose="020B0604020202020204" pitchFamily="34" charset="0"/>
                        </a:rPr>
                        <a:t>Wichita Heights High</a:t>
                      </a:r>
                    </a:p>
                  </a:txBody>
                  <a:tcPr/>
                </a:tc>
                <a:tc>
                  <a:txBody>
                    <a:bodyPr/>
                    <a:lstStyle/>
                    <a:p>
                      <a:r>
                        <a:rPr lang="en-US" sz="1400" b="1" dirty="0">
                          <a:latin typeface="Arial" panose="020B0604020202020204" pitchFamily="34" charset="0"/>
                          <a:cs typeface="Arial" panose="020B0604020202020204" pitchFamily="34" charset="0"/>
                        </a:rPr>
                        <a:t>Cowley County Community College</a:t>
                      </a:r>
                    </a:p>
                  </a:txBody>
                  <a:tcPr/>
                </a:tc>
                <a:extLst>
                  <a:ext uri="{0D108BD9-81ED-4DB2-BD59-A6C34878D82A}">
                    <a16:rowId xmlns:a16="http://schemas.microsoft.com/office/drawing/2014/main" val="1258951227"/>
                  </a:ext>
                </a:extLst>
              </a:tr>
            </a:tbl>
          </a:graphicData>
        </a:graphic>
      </p:graphicFrame>
    </p:spTree>
    <p:extLst>
      <p:ext uri="{BB962C8B-B14F-4D97-AF65-F5344CB8AC3E}">
        <p14:creationId xmlns:p14="http://schemas.microsoft.com/office/powerpoint/2010/main" val="926184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Adjacency.thmx</Template>
  <TotalTime>23218</TotalTime>
  <Words>2553</Words>
  <Application>Microsoft Macintosh PowerPoint</Application>
  <PresentationFormat>On-screen Show (4:3)</PresentationFormat>
  <Paragraphs>751</Paragraphs>
  <Slides>51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Arial</vt:lpstr>
      <vt:lpstr>Bodoni 72 Book</vt:lpstr>
      <vt:lpstr>Bradley Hand</vt:lpstr>
      <vt:lpstr>Calibri</vt:lpstr>
      <vt:lpstr>Cambria</vt:lpstr>
      <vt:lpstr>Impact</vt:lpstr>
      <vt:lpstr>Adjacency</vt:lpstr>
      <vt:lpstr>Shocker Track Club</vt:lpstr>
      <vt:lpstr>SHOCKER TRACK CLUB</vt:lpstr>
      <vt:lpstr>STC Recruiting Connections</vt:lpstr>
      <vt:lpstr>STC University Connections</vt:lpstr>
      <vt:lpstr>How STC Can Assist</vt:lpstr>
      <vt:lpstr>STC Social Media</vt:lpstr>
      <vt:lpstr>Early Recruiting Process</vt:lpstr>
      <vt:lpstr>Alternate Recruiting </vt:lpstr>
      <vt:lpstr>Letters of Intent 2023-2024</vt:lpstr>
      <vt:lpstr>Questions</vt:lpstr>
      <vt:lpstr>2024-2025 collegiate recruiting cycle</vt:lpstr>
      <vt:lpstr>2024-2025 Recruiting Cycle</vt:lpstr>
      <vt:lpstr>2024-2025 Recruiting Cycle</vt:lpstr>
      <vt:lpstr>Roster Spots Available…</vt:lpstr>
      <vt:lpstr>Scholarships Available…</vt:lpstr>
      <vt:lpstr>What’s Maybe Going to Happen</vt:lpstr>
      <vt:lpstr>Recommendations For Athletes</vt:lpstr>
      <vt:lpstr>Questions</vt:lpstr>
      <vt:lpstr>RECRUITING AND COLLEGE</vt:lpstr>
      <vt:lpstr>Education First…</vt:lpstr>
      <vt:lpstr>… and Last</vt:lpstr>
      <vt:lpstr>NCAA Requirements…</vt:lpstr>
      <vt:lpstr>Other Requirements</vt:lpstr>
      <vt:lpstr>Academic Requirements ..</vt:lpstr>
      <vt:lpstr>Things to Consider…</vt:lpstr>
      <vt:lpstr>Scholarships Available…</vt:lpstr>
      <vt:lpstr>Collegiate Athletes …</vt:lpstr>
      <vt:lpstr>Collegiate Athletes …</vt:lpstr>
      <vt:lpstr>Alternative Money…</vt:lpstr>
      <vt:lpstr>College Coaches Look For..</vt:lpstr>
      <vt:lpstr>Athletic Standard Marks ..</vt:lpstr>
      <vt:lpstr>Sample Standard Marks ..</vt:lpstr>
      <vt:lpstr>Sample Standard Marks ..</vt:lpstr>
      <vt:lpstr>Sample Standard Marks ..</vt:lpstr>
      <vt:lpstr>What You Can Do…</vt:lpstr>
      <vt:lpstr>… and also do this…</vt:lpstr>
      <vt:lpstr>NCAA Eligibility Center</vt:lpstr>
      <vt:lpstr>FAFSA</vt:lpstr>
      <vt:lpstr>Scheduling College Visits</vt:lpstr>
      <vt:lpstr>What Should Parents Do…</vt:lpstr>
      <vt:lpstr>Decision Factors…</vt:lpstr>
      <vt:lpstr>Questions</vt:lpstr>
      <vt:lpstr>ADDITIONAL INFORMATION</vt:lpstr>
      <vt:lpstr>When Communicating …</vt:lpstr>
      <vt:lpstr>Sample Email …</vt:lpstr>
      <vt:lpstr>Recruiting Visits…</vt:lpstr>
      <vt:lpstr>A Day in the Life…</vt:lpstr>
      <vt:lpstr>Differences Between NCAA Division 1, D2, and D3</vt:lpstr>
      <vt:lpstr>Differences Between NCAA, NAIA, and NJCAA</vt:lpstr>
      <vt:lpstr>Making The Decision…</vt:lpstr>
      <vt:lpstr>Shocker Track Club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Shocker Track Club</dc:title>
  <dc:creator>Darren Muci</dc:creator>
  <cp:lastModifiedBy>Darren Muci</cp:lastModifiedBy>
  <cp:revision>480</cp:revision>
  <cp:lastPrinted>2019-09-24T23:03:11Z</cp:lastPrinted>
  <dcterms:created xsi:type="dcterms:W3CDTF">2018-08-17T20:41:46Z</dcterms:created>
  <dcterms:modified xsi:type="dcterms:W3CDTF">2024-09-23T01:15:12Z</dcterms:modified>
</cp:coreProperties>
</file>