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57" r:id="rId2"/>
    <p:sldId id="278" r:id="rId3"/>
    <p:sldId id="334" r:id="rId4"/>
    <p:sldId id="336" r:id="rId5"/>
    <p:sldId id="369" r:id="rId6"/>
    <p:sldId id="368" r:id="rId7"/>
    <p:sldId id="315" r:id="rId8"/>
    <p:sldId id="376" r:id="rId9"/>
    <p:sldId id="388" r:id="rId10"/>
    <p:sldId id="366" r:id="rId11"/>
    <p:sldId id="335" r:id="rId12"/>
    <p:sldId id="353" r:id="rId13"/>
    <p:sldId id="384" r:id="rId14"/>
    <p:sldId id="363" r:id="rId15"/>
    <p:sldId id="381" r:id="rId16"/>
    <p:sldId id="378" r:id="rId17"/>
    <p:sldId id="354" r:id="rId18"/>
    <p:sldId id="380" r:id="rId19"/>
    <p:sldId id="364" r:id="rId20"/>
    <p:sldId id="382" r:id="rId21"/>
    <p:sldId id="387" r:id="rId22"/>
    <p:sldId id="367" r:id="rId23"/>
    <p:sldId id="379" r:id="rId24"/>
    <p:sldId id="386" r:id="rId25"/>
    <p:sldId id="389" r:id="rId26"/>
    <p:sldId id="356" r:id="rId27"/>
    <p:sldId id="371" r:id="rId28"/>
    <p:sldId id="344" r:id="rId29"/>
    <p:sldId id="394" r:id="rId30"/>
    <p:sldId id="390" r:id="rId31"/>
    <p:sldId id="361" r:id="rId32"/>
    <p:sldId id="392" r:id="rId33"/>
    <p:sldId id="357" r:id="rId34"/>
    <p:sldId id="374" r:id="rId35"/>
    <p:sldId id="352" r:id="rId36"/>
    <p:sldId id="365" r:id="rId37"/>
    <p:sldId id="343" r:id="rId38"/>
    <p:sldId id="355" r:id="rId39"/>
    <p:sldId id="372" r:id="rId40"/>
    <p:sldId id="373" r:id="rId41"/>
    <p:sldId id="391" r:id="rId42"/>
    <p:sldId id="39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94437"/>
  </p:normalViewPr>
  <p:slideViewPr>
    <p:cSldViewPr snapToGrid="0" snapToObjects="1">
      <p:cViewPr varScale="1">
        <p:scale>
          <a:sx n="112" d="100"/>
          <a:sy n="112" d="100"/>
        </p:scale>
        <p:origin x="2016"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6/23/24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6/23/24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6/23/24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6/23/24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6/23/24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6/23/24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6/23/24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6/23/24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6/23/24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6/23/24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6/23/24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6/23/24</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6/23/24</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questionnaires.armssoftware.com/6b866433acf1" TargetMode="External"/><Relationship Id="rId2" Type="http://schemas.openxmlformats.org/officeDocument/2006/relationships/hyperlink" Target="https://questionnaires.armssoftware.com/eaa5b26a4c0e"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eb3.ncaa.org/ecwr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OgIb7StyPU" TargetMode="External"/><Relationship Id="rId2" Type="http://schemas.openxmlformats.org/officeDocument/2006/relationships/hyperlink" Target="https://studentaid.gov/" TargetMode="External"/><Relationship Id="rId1" Type="http://schemas.openxmlformats.org/officeDocument/2006/relationships/slideLayout" Target="../slideLayouts/slideLayout2.xml"/><Relationship Id="rId4" Type="http://schemas.openxmlformats.org/officeDocument/2006/relationships/hyperlink" Target="https://thehill.com/homenews/education/4381682-new-fafsa-forms-college-applicat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fs.ncaa.org/Docs/eligibility_center/Student_Resources/CBSA.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10</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11</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580361" y="4969174"/>
            <a:ext cx="2921873" cy="1658981"/>
          </a:xfrm>
          <a:prstGeom prst="rect">
            <a:avLst/>
          </a:prstGeom>
          <a:effectLst>
            <a:softEdge rad="57589"/>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a:xfrm>
            <a:off x="457200" y="3639501"/>
            <a:ext cx="7620000" cy="1744029"/>
          </a:xfrm>
        </p:spPr>
        <p:txBody>
          <a:bodyPr/>
          <a:lstStyle/>
          <a:p>
            <a:pPr marL="114300" indent="0">
              <a:buNone/>
            </a:pPr>
            <a:endParaRPr lang="en-US" sz="2800" dirty="0">
              <a:hlinkClick r:id="rId2"/>
            </a:endParaRPr>
          </a:p>
          <a:p>
            <a:r>
              <a:rPr lang="en-US" sz="2800" dirty="0">
                <a:hlinkClick r:id="rId2"/>
              </a:rPr>
              <a:t>CollegeEligibilityRequirementsperKSHSAA</a:t>
            </a:r>
            <a:endParaRPr lang="en-US" sz="2800"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15</a:t>
            </a:fld>
            <a:endParaRPr lang="en-US" dirty="0"/>
          </a:p>
        </p:txBody>
      </p:sp>
      <p:pic>
        <p:nvPicPr>
          <p:cNvPr id="6" name="Picture 5" descr="A person running in a field&#10;&#10;Description automatically generated">
            <a:extLst>
              <a:ext uri="{FF2B5EF4-FFF2-40B4-BE49-F238E27FC236}">
                <a16:creationId xmlns:a16="http://schemas.microsoft.com/office/drawing/2014/main" id="{AE831782-A651-6705-384D-3B55174623DF}"/>
              </a:ext>
            </a:extLst>
          </p:cNvPr>
          <p:cNvPicPr>
            <a:picLocks noChangeAspect="1"/>
          </p:cNvPicPr>
          <p:nvPr/>
        </p:nvPicPr>
        <p:blipFill>
          <a:blip r:embed="rId3"/>
          <a:stretch>
            <a:fillRect/>
          </a:stretch>
        </p:blipFill>
        <p:spPr>
          <a:xfrm>
            <a:off x="381000" y="1555804"/>
            <a:ext cx="7772400" cy="1945531"/>
          </a:xfrm>
          <a:prstGeom prst="rect">
            <a:avLst/>
          </a:prstGeom>
        </p:spPr>
      </p:pic>
    </p:spTree>
    <p:extLst>
      <p:ext uri="{BB962C8B-B14F-4D97-AF65-F5344CB8AC3E}">
        <p14:creationId xmlns:p14="http://schemas.microsoft.com/office/powerpoint/2010/main" val="786341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a:t>
            </a:r>
          </a:p>
          <a:p>
            <a:pPr lvl="2"/>
            <a:r>
              <a:rPr lang="en-US" sz="7000" dirty="0">
                <a:latin typeface="Arial"/>
                <a:cs typeface="Arial"/>
              </a:rPr>
              <a:t>Social Sciences</a:t>
            </a:r>
          </a:p>
          <a:p>
            <a:pPr lvl="2"/>
            <a:r>
              <a:rPr lang="en-US" sz="7000" dirty="0">
                <a:latin typeface="Arial"/>
                <a:cs typeface="Arial"/>
              </a:rPr>
              <a:t>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4800" dirty="0">
              <a:latin typeface="Arial"/>
              <a:cs typeface="Arial"/>
            </a:endParaRPr>
          </a:p>
          <a:p>
            <a:r>
              <a:rPr lang="en-US" sz="9600" dirty="0">
                <a:latin typeface="Arial"/>
                <a:cs typeface="Arial"/>
              </a:rPr>
              <a:t>Standardized Test Score - 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i="1" dirty="0">
                <a:highlight>
                  <a:srgbClr val="FFFF00"/>
                </a:highlight>
                <a:latin typeface="Arial"/>
                <a:cs typeface="Arial"/>
              </a:rPr>
              <a:t>Training in their sport/event</a:t>
            </a:r>
          </a:p>
          <a:p>
            <a:pPr lvl="1"/>
            <a:r>
              <a:rPr lang="en-US" sz="9600" i="1" dirty="0">
                <a:highlight>
                  <a:srgbClr val="FFFF00"/>
                </a:highlight>
                <a:latin typeface="Arial"/>
                <a:cs typeface="Arial"/>
              </a:rPr>
              <a:t>Access to Trainers</a:t>
            </a:r>
          </a:p>
          <a:p>
            <a:pPr lvl="1"/>
            <a:r>
              <a:rPr lang="en-US" sz="9600" i="1" dirty="0">
                <a:highlight>
                  <a:srgbClr val="FFFF00"/>
                </a:highlight>
                <a:latin typeface="Arial"/>
                <a:cs typeface="Arial"/>
              </a:rPr>
              <a:t>Weight and Physical Development Training</a:t>
            </a:r>
          </a:p>
          <a:p>
            <a:pPr lvl="1"/>
            <a:r>
              <a:rPr lang="en-US" sz="9600" i="1"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883168" y="2255860"/>
            <a:ext cx="6135687" cy="600028"/>
          </a:xfrm>
        </p:spPr>
        <p:txBody>
          <a:bodyPr>
            <a:normAutofit/>
          </a:bodyPr>
          <a:lstStyle/>
          <a:p>
            <a:r>
              <a:rPr lang="en-US" sz="2800" dirty="0"/>
              <a:t>Mission</a:t>
            </a:r>
          </a:p>
        </p:txBody>
      </p:sp>
      <p:sp>
        <p:nvSpPr>
          <p:cNvPr id="5" name="Rectangle 4"/>
          <p:cNvSpPr/>
          <p:nvPr/>
        </p:nvSpPr>
        <p:spPr>
          <a:xfrm>
            <a:off x="883168" y="2695701"/>
            <a:ext cx="7024459" cy="3970318"/>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Friends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spTree>
    <p:extLst>
      <p:ext uri="{BB962C8B-B14F-4D97-AF65-F5344CB8AC3E}">
        <p14:creationId xmlns:p14="http://schemas.microsoft.com/office/powerpoint/2010/main" val="155621766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t>
            </a:r>
            <a:r>
              <a:rPr lang="en-US" sz="11200" dirty="0" err="1">
                <a:latin typeface="Arial" panose="020B0604020202020204" pitchFamily="34" charset="0"/>
                <a:cs typeface="Arial" panose="020B0604020202020204" pitchFamily="34" charset="0"/>
              </a:rPr>
              <a:t>ame</a:t>
            </a:r>
            <a:r>
              <a:rPr lang="en-US" sz="11200" dirty="0">
                <a:latin typeface="Arial" panose="020B0604020202020204" pitchFamily="34" charset="0"/>
                <a:cs typeface="Arial" panose="020B0604020202020204" pitchFamily="34" charset="0"/>
              </a:rPr>
              <a:t>) I(mage) L(</a:t>
            </a:r>
            <a:r>
              <a:rPr lang="en-US" sz="11200" dirty="0" err="1">
                <a:latin typeface="Arial" panose="020B0604020202020204" pitchFamily="34" charset="0"/>
                <a:cs typeface="Arial" panose="020B0604020202020204" pitchFamily="34" charset="0"/>
              </a:rPr>
              <a:t>ikeness</a:t>
            </a:r>
            <a:r>
              <a:rPr lang="en-US" sz="11200" dirty="0">
                <a:latin typeface="Arial" panose="020B0604020202020204" pitchFamily="34" charset="0"/>
                <a:cs typeface="Arial" panose="020B0604020202020204" pitchFamily="34" charset="0"/>
              </a:rPr>
              <a:t>)….</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a:t>
            </a:r>
            <a:r>
              <a:rPr lang="en-US" sz="8800">
                <a:latin typeface="Arial" panose="020B0604020202020204" pitchFamily="34" charset="0"/>
                <a:cs typeface="Arial" panose="020B0604020202020204" pitchFamily="34" charset="0"/>
              </a:rPr>
              <a:t>have them</a:t>
            </a:r>
            <a:endParaRPr lang="en-US" sz="8800" dirty="0">
              <a:latin typeface="Arial" panose="020B0604020202020204" pitchFamily="34" charset="0"/>
              <a:cs typeface="Arial" panose="020B0604020202020204" pitchFamily="34" charset="0"/>
            </a:endParaRPr>
          </a:p>
          <a:p>
            <a:pPr lvl="2"/>
            <a:r>
              <a:rPr lang="en-US" sz="8800" dirty="0" err="1">
                <a:latin typeface="Arial" panose="020B0604020202020204" pitchFamily="34" charset="0"/>
                <a:cs typeface="Arial" panose="020B0604020202020204" pitchFamily="34" charset="0"/>
              </a:rPr>
              <a:t>Opendorse</a:t>
            </a:r>
            <a:r>
              <a:rPr lang="en-US" sz="8800" dirty="0">
                <a:latin typeface="Arial" panose="020B0604020202020204" pitchFamily="34" charset="0"/>
                <a:cs typeface="Arial" panose="020B0604020202020204" pitchFamily="34" charset="0"/>
              </a:rPr>
              <a:t>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b="1"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b="1"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Involvement in school and community activities</a:t>
            </a:r>
          </a:p>
          <a:p>
            <a:pPr marL="114300" indent="0" algn="ctr">
              <a:buNone/>
            </a:pPr>
            <a:endParaRPr lang="en-US" sz="11200" dirty="0">
              <a:latin typeface="Arial"/>
              <a:cs typeface="Arial"/>
            </a:endParaRPr>
          </a:p>
          <a:p>
            <a:pPr marL="114300" indent="0" algn="ctr">
              <a:buNone/>
            </a:pPr>
            <a:r>
              <a:rPr lang="en-US" sz="11200" b="1"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rcRect/>
          <a:stretch/>
        </p:blipFill>
        <p:spPr>
          <a:xfrm>
            <a:off x="963894" y="1222906"/>
            <a:ext cx="6570537" cy="5555084"/>
          </a:xfrm>
          <a:prstGeom prst="rect">
            <a:avLst/>
          </a:prstGeom>
        </p:spPr>
      </p:pic>
    </p:spTree>
    <p:extLst>
      <p:ext uri="{BB962C8B-B14F-4D97-AF65-F5344CB8AC3E}">
        <p14:creationId xmlns:p14="http://schemas.microsoft.com/office/powerpoint/2010/main" val="2275166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222904"/>
            <a:ext cx="8121228" cy="5635095"/>
          </a:xfrm>
        </p:spPr>
        <p:txBody>
          <a:bodyPr>
            <a:normAutofit fontScale="92500" lnSpcReduction="2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 - Women</a:t>
            </a:r>
            <a:br>
              <a:rPr lang="en-US" sz="2400" b="1" dirty="0">
                <a:latin typeface="Arial"/>
                <a:cs typeface="Arial"/>
              </a:rPr>
            </a:br>
            <a:r>
              <a:rPr lang="en-US" sz="2400" b="1" dirty="0">
                <a:latin typeface="Arial"/>
                <a:cs typeface="Arial"/>
                <a:hlinkClick r:id="rId3"/>
              </a:rPr>
              <a:t>Wichita State T&amp;F Questionnaire - Men</a:t>
            </a:r>
            <a:endParaRPr lang="en-US" sz="2400" b="1" dirty="0">
              <a:highlight>
                <a:srgbClr val="FFFF00"/>
              </a:highlight>
              <a:latin typeface="Arial"/>
              <a:cs typeface="Arial"/>
            </a:endParaRPr>
          </a:p>
          <a:p>
            <a:endParaRPr lang="en-US" sz="1400" dirty="0">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endParaRPr lang="en-US" sz="1400" dirty="0">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5"/>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r>
              <a:rPr lang="en-US" sz="2400" dirty="0">
                <a:latin typeface="Arial" panose="020B0604020202020204" pitchFamily="34" charset="0"/>
                <a:cs typeface="Arial" panose="020B0604020202020204" pitchFamily="34" charset="0"/>
              </a:rPr>
              <a:t>Take Care of Your Business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AAAA-3849-A6C1-6FF3-0CF1A2DD8245}"/>
              </a:ext>
            </a:extLst>
          </p:cNvPr>
          <p:cNvSpPr>
            <a:spLocks noGrp="1"/>
          </p:cNvSpPr>
          <p:nvPr>
            <p:ph type="title"/>
          </p:nvPr>
        </p:nvSpPr>
        <p:spPr/>
        <p:txBody>
          <a:bodyPr/>
          <a:lstStyle/>
          <a:p>
            <a:r>
              <a:rPr lang="en-US" dirty="0">
                <a:latin typeface="Impact" panose="020B0806030902050204" pitchFamily="34" charset="0"/>
              </a:rPr>
              <a:t>FAFSA</a:t>
            </a:r>
          </a:p>
        </p:txBody>
      </p:sp>
      <p:sp>
        <p:nvSpPr>
          <p:cNvPr id="3" name="Content Placeholder 2">
            <a:extLst>
              <a:ext uri="{FF2B5EF4-FFF2-40B4-BE49-F238E27FC236}">
                <a16:creationId xmlns:a16="http://schemas.microsoft.com/office/drawing/2014/main" id="{B23E1DF4-9D4F-B0A5-D298-E2A406E4BEAC}"/>
              </a:ext>
            </a:extLst>
          </p:cNvPr>
          <p:cNvSpPr>
            <a:spLocks noGrp="1"/>
          </p:cNvSpPr>
          <p:nvPr>
            <p:ph idx="1"/>
          </p:nvPr>
        </p:nvSpPr>
        <p:spPr/>
        <p:txBody>
          <a:bodyPr/>
          <a:lstStyle/>
          <a:p>
            <a:r>
              <a:rPr lang="en-US" sz="2800" b="1" dirty="0"/>
              <a:t>F</a:t>
            </a:r>
            <a:r>
              <a:rPr lang="en-US" sz="2800" dirty="0"/>
              <a:t>ree </a:t>
            </a:r>
            <a:r>
              <a:rPr lang="en-US" sz="2800" b="1" dirty="0"/>
              <a:t>A</a:t>
            </a:r>
            <a:r>
              <a:rPr lang="en-US" sz="2800" dirty="0"/>
              <a:t>pplication for </a:t>
            </a:r>
            <a:r>
              <a:rPr lang="en-US" sz="2800" b="1" dirty="0"/>
              <a:t>F</a:t>
            </a:r>
            <a:r>
              <a:rPr lang="en-US" sz="2800" dirty="0"/>
              <a:t>ederal </a:t>
            </a:r>
            <a:r>
              <a:rPr lang="en-US" sz="2800" b="1" dirty="0"/>
              <a:t>S</a:t>
            </a:r>
            <a:r>
              <a:rPr lang="en-US" sz="2800" dirty="0"/>
              <a:t>tudent </a:t>
            </a:r>
            <a:r>
              <a:rPr lang="en-US" sz="2800" b="1" dirty="0"/>
              <a:t>A</a:t>
            </a:r>
            <a:r>
              <a:rPr lang="en-US" sz="2800" dirty="0"/>
              <a:t>id</a:t>
            </a:r>
          </a:p>
          <a:p>
            <a:r>
              <a:rPr lang="en-US" sz="2800" dirty="0"/>
              <a:t>New Forms for 2024</a:t>
            </a:r>
          </a:p>
          <a:p>
            <a:pPr lvl="1"/>
            <a:r>
              <a:rPr lang="en-US" sz="2800" dirty="0">
                <a:hlinkClick r:id="rId2"/>
              </a:rPr>
              <a:t>Complete FAFSA Information</a:t>
            </a:r>
            <a:endParaRPr lang="en-US" sz="2800" dirty="0"/>
          </a:p>
          <a:p>
            <a:pPr marL="411480" lvl="1" indent="0">
              <a:buNone/>
            </a:pPr>
            <a:endParaRPr lang="en-US" sz="2800" dirty="0"/>
          </a:p>
          <a:p>
            <a:pPr lvl="1"/>
            <a:r>
              <a:rPr lang="en-US" sz="2800" dirty="0">
                <a:hlinkClick r:id="rId3"/>
              </a:rPr>
              <a:t>Instructional Video for 2024-2025</a:t>
            </a:r>
            <a:endParaRPr lang="en-US" sz="2800" dirty="0"/>
          </a:p>
          <a:p>
            <a:pPr marL="411480" lvl="1" indent="0">
              <a:buNone/>
            </a:pPr>
            <a:endParaRPr lang="en-US" sz="2800" dirty="0"/>
          </a:p>
          <a:p>
            <a:pPr lvl="1"/>
            <a:r>
              <a:rPr lang="en-US" sz="2800" dirty="0">
                <a:hlinkClick r:id="rId4"/>
              </a:rPr>
              <a:t>The Hill Article about FAFSA</a:t>
            </a:r>
            <a:endParaRPr lang="en-US" sz="2800" dirty="0"/>
          </a:p>
          <a:p>
            <a:pPr lvl="1"/>
            <a:endParaRPr lang="en-US" sz="2800" dirty="0"/>
          </a:p>
          <a:p>
            <a:pPr lvl="1"/>
            <a:endParaRPr lang="en-US" sz="2800" dirty="0"/>
          </a:p>
          <a:p>
            <a:pPr lvl="1"/>
            <a:endParaRPr lang="en-US" dirty="0"/>
          </a:p>
        </p:txBody>
      </p:sp>
      <p:sp>
        <p:nvSpPr>
          <p:cNvPr id="4" name="Slide Number Placeholder 3">
            <a:extLst>
              <a:ext uri="{FF2B5EF4-FFF2-40B4-BE49-F238E27FC236}">
                <a16:creationId xmlns:a16="http://schemas.microsoft.com/office/drawing/2014/main" id="{EC0720FB-4568-E9DE-7C70-B1C15A45C12F}"/>
              </a:ext>
            </a:extLst>
          </p:cNvPr>
          <p:cNvSpPr>
            <a:spLocks noGrp="1"/>
          </p:cNvSpPr>
          <p:nvPr>
            <p:ph type="sldNum" sz="quarter" idx="12"/>
          </p:nvPr>
        </p:nvSpPr>
        <p:spPr/>
        <p:txBody>
          <a:bodyPr/>
          <a:lstStyle/>
          <a:p>
            <a:fld id="{1D090886-B715-8945-98E5-4A2447DA0965}" type="slidenum">
              <a:rPr lang="en-US" smtClean="0"/>
              <a:t>29</a:t>
            </a:fld>
            <a:endParaRPr lang="en-US" dirty="0"/>
          </a:p>
        </p:txBody>
      </p:sp>
    </p:spTree>
    <p:extLst>
      <p:ext uri="{BB962C8B-B14F-4D97-AF65-F5344CB8AC3E}">
        <p14:creationId xmlns:p14="http://schemas.microsoft.com/office/powerpoint/2010/main" val="10051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25000" lnSpcReduction="20000"/>
          </a:bodyPr>
          <a:lstStyle/>
          <a:p>
            <a:r>
              <a:rPr lang="en-US" sz="8600" dirty="0">
                <a:latin typeface="Arial"/>
                <a:cs typeface="Arial"/>
              </a:rPr>
              <a:t>Strong connections to: </a:t>
            </a:r>
          </a:p>
          <a:p>
            <a:endParaRPr lang="en-US" sz="8600" dirty="0">
              <a:latin typeface="Arial"/>
              <a:cs typeface="Arial"/>
            </a:endParaRPr>
          </a:p>
          <a:p>
            <a:r>
              <a:rPr lang="en-US" sz="8600" dirty="0">
                <a:latin typeface="Arial"/>
                <a:cs typeface="Arial"/>
              </a:rPr>
              <a:t>Wichita State University, Friends University, Washburn University, Ottawa University, Emporia State University, Hutchinson Community College, Graceland University, US Army-West Point Military Academy, Towson University, High Point University, University of Nebraska,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Scheduling College Visits</a:t>
            </a:r>
          </a:p>
        </p:txBody>
      </p:sp>
      <p:sp>
        <p:nvSpPr>
          <p:cNvPr id="3" name="Content Placeholder 2"/>
          <p:cNvSpPr>
            <a:spLocks noGrp="1"/>
          </p:cNvSpPr>
          <p:nvPr>
            <p:ph idx="1"/>
          </p:nvPr>
        </p:nvSpPr>
        <p:spPr>
          <a:xfrm>
            <a:off x="284205" y="1417638"/>
            <a:ext cx="8123192" cy="5272656"/>
          </a:xfrm>
        </p:spPr>
        <p:txBody>
          <a:bodyPr>
            <a:normAutofit fontScale="92500" lnSpcReduction="20000"/>
          </a:bodyPr>
          <a:lstStyle/>
          <a:p>
            <a:r>
              <a:rPr lang="en-US" sz="2600" dirty="0">
                <a:latin typeface="Arial" panose="020B0604020202020204" pitchFamily="34" charset="0"/>
                <a:cs typeface="Arial" panose="020B0604020202020204" pitchFamily="34" charset="0"/>
              </a:rPr>
              <a:t>Informal Visits -</a:t>
            </a:r>
          </a:p>
          <a:p>
            <a:pPr lvl="1"/>
            <a:r>
              <a:rPr lang="en-US" sz="2600" dirty="0">
                <a:latin typeface="Arial" panose="020B0604020202020204" pitchFamily="34" charset="0"/>
                <a:cs typeface="Arial" panose="020B0604020202020204" pitchFamily="34" charset="0"/>
              </a:rPr>
              <a:t>You can take as many as you want</a:t>
            </a:r>
          </a:p>
          <a:p>
            <a:pPr lvl="1"/>
            <a:r>
              <a:rPr lang="en-US" sz="2600" dirty="0">
                <a:latin typeface="Arial" panose="020B0604020202020204" pitchFamily="34" charset="0"/>
                <a:cs typeface="Arial" panose="020B0604020202020204" pitchFamily="34" charset="0"/>
              </a:rPr>
              <a:t>Contact the Admissions Department</a:t>
            </a:r>
          </a:p>
          <a:p>
            <a:pPr lvl="1"/>
            <a:r>
              <a:rPr lang="en-US" sz="2600" dirty="0">
                <a:latin typeface="Arial" panose="020B0604020202020204" pitchFamily="34" charset="0"/>
                <a:cs typeface="Arial" panose="020B0604020202020204" pitchFamily="34" charset="0"/>
              </a:rPr>
              <a:t>Feel free to email Coaches to let them know</a:t>
            </a:r>
          </a:p>
          <a:p>
            <a:pPr lvl="1"/>
            <a:r>
              <a:rPr lang="en-US" sz="2600" dirty="0">
                <a:latin typeface="Arial" panose="020B0604020202020204" pitchFamily="34" charset="0"/>
                <a:cs typeface="Arial" panose="020B0604020202020204" pitchFamily="34" charset="0"/>
              </a:rPr>
              <a:t>Try to observe a practice</a:t>
            </a:r>
          </a:p>
          <a:p>
            <a:pPr marL="411480" lvl="1" indent="0">
              <a:buNone/>
            </a:pPr>
            <a:endParaRPr lang="en-US" sz="2600" dirty="0">
              <a:latin typeface="Arial" panose="020B0604020202020204" pitchFamily="34" charset="0"/>
              <a:cs typeface="Arial" panose="020B0604020202020204" pitchFamily="34" charset="0"/>
            </a:endParaRPr>
          </a:p>
          <a:p>
            <a:pPr marL="350838" lvl="1" indent="-227013"/>
            <a:r>
              <a:rPr lang="en-US" sz="2600" dirty="0">
                <a:latin typeface="Arial" panose="020B0604020202020204" pitchFamily="34" charset="0"/>
                <a:cs typeface="Arial" panose="020B0604020202020204" pitchFamily="34" charset="0"/>
              </a:rPr>
              <a:t>Formal Visits –</a:t>
            </a:r>
          </a:p>
          <a:p>
            <a:pPr marL="716598" lvl="2" indent="-227013"/>
            <a:r>
              <a:rPr lang="en-US" sz="2600" dirty="0">
                <a:latin typeface="Arial" panose="020B0604020202020204" pitchFamily="34" charset="0"/>
                <a:cs typeface="Arial" panose="020B0604020202020204" pitchFamily="34" charset="0"/>
              </a:rPr>
              <a:t>Typically arranged by Coaching staff</a:t>
            </a:r>
          </a:p>
          <a:p>
            <a:pPr marL="716598" lvl="2" indent="-227013"/>
            <a:r>
              <a:rPr lang="en-US" sz="2600" dirty="0">
                <a:latin typeface="Arial" panose="020B0604020202020204" pitchFamily="34" charset="0"/>
                <a:cs typeface="Arial" panose="020B0604020202020204" pitchFamily="34" charset="0"/>
              </a:rPr>
              <a:t>Be open-minded about your expectations</a:t>
            </a:r>
          </a:p>
          <a:p>
            <a:pPr marL="716598" lvl="2" indent="-227013"/>
            <a:r>
              <a:rPr lang="en-US" sz="2600" dirty="0">
                <a:latin typeface="Arial" panose="020B0604020202020204" pitchFamily="34" charset="0"/>
                <a:cs typeface="Arial" panose="020B0604020202020204" pitchFamily="34" charset="0"/>
              </a:rPr>
              <a:t>Ask about Study Hall and Tutoring</a:t>
            </a: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483109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effectLst/>
                <a:highlight>
                  <a:srgbClr val="C0C0C0"/>
                </a:highlight>
                <a:latin typeface="Arial" panose="020B0604020202020204" pitchFamily="34" charset="0"/>
                <a:hlinkClick r:id="rId4">
                  <a:extLst>
                    <a:ext uri="{A12FA001-AC4F-418D-AE19-62706E023703}">
                      <ahyp:hlinkClr xmlns:ahyp="http://schemas.microsoft.com/office/drawing/2018/hyperlinkcolor" val="tx"/>
                    </a:ext>
                  </a:extLst>
                </a:hlinkClick>
              </a:rPr>
              <a:t>Review “NCAA Guide for the College Bound Student Athlete”</a:t>
            </a:r>
            <a:endParaRPr lang="en-US" i="1" u="sng" dirty="0">
              <a:highlight>
                <a:srgbClr val="C0C0C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Decision Factors…</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Education Choice</a:t>
            </a:r>
          </a:p>
          <a:p>
            <a:r>
              <a:rPr lang="en-US" sz="2600" dirty="0">
                <a:latin typeface="Arial"/>
                <a:cs typeface="Arial"/>
              </a:rPr>
              <a:t>The University itself</a:t>
            </a:r>
          </a:p>
          <a:p>
            <a:r>
              <a:rPr lang="en-US" sz="2600" dirty="0">
                <a:latin typeface="Arial"/>
                <a:cs typeface="Arial"/>
              </a:rPr>
              <a:t>Location</a:t>
            </a:r>
          </a:p>
          <a:p>
            <a:r>
              <a:rPr lang="en-US" sz="2600" dirty="0">
                <a:latin typeface="Arial"/>
                <a:cs typeface="Arial"/>
              </a:rPr>
              <a:t>Family</a:t>
            </a:r>
          </a:p>
          <a:p>
            <a:r>
              <a:rPr lang="en-US" sz="2600" dirty="0">
                <a:latin typeface="Arial"/>
                <a:cs typeface="Arial"/>
              </a:rPr>
              <a:t>Coaching Staff</a:t>
            </a:r>
          </a:p>
          <a:p>
            <a:r>
              <a:rPr lang="en-US" sz="2600" dirty="0">
                <a:latin typeface="Arial"/>
                <a:cs typeface="Arial"/>
              </a:rPr>
              <a:t>Athletic Development</a:t>
            </a:r>
          </a:p>
          <a:p>
            <a:r>
              <a:rPr lang="en-US" sz="2600" dirty="0">
                <a:latin typeface="Arial"/>
                <a:cs typeface="Arial"/>
              </a:rPr>
              <a:t>Costs</a:t>
            </a:r>
          </a:p>
          <a:p>
            <a:r>
              <a:rPr lang="en-US" sz="2600" dirty="0">
                <a:latin typeface="Arial"/>
                <a:cs typeface="Arial"/>
              </a:rPr>
              <a:t>Team Culture</a:t>
            </a:r>
          </a:p>
          <a:p>
            <a:r>
              <a:rPr lang="en-US" sz="2600" dirty="0">
                <a:latin typeface="Arial"/>
                <a:cs typeface="Arial"/>
              </a:rPr>
              <a:t>Facilities</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4190107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33</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34</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 and I am interested in learning more about your program as I look for the best college for me beginning in 2024.</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b="1"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337333"/>
            <a:ext cx="8121228" cy="5352962"/>
          </a:xfrm>
        </p:spPr>
        <p:txBody>
          <a:bodyPr>
            <a:normAutofit fontScale="92500" lnSpcReduction="20000"/>
          </a:bodyPr>
          <a:lstStyle/>
          <a:p>
            <a:pPr marL="114300" indent="0">
              <a:buNone/>
            </a:pPr>
            <a:r>
              <a:rPr lang="en-US" sz="2800" b="1" dirty="0">
                <a:latin typeface="Arial"/>
                <a:cs typeface="Arial"/>
              </a:rPr>
              <a:t>Be prepared to go to work…</a:t>
            </a:r>
          </a:p>
          <a:p>
            <a:r>
              <a:rPr lang="en-US" sz="2600" dirty="0">
                <a:latin typeface="Arial"/>
                <a:cs typeface="Arial"/>
              </a:rPr>
              <a:t>Practices Begin in August</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are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5098176"/>
          </a:xfrm>
        </p:spPr>
        <p:txBody>
          <a:bodyPr>
            <a:normAutofit fontScale="55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500" dirty="0"/>
              <a:t>High Point, North Carolina</a:t>
            </a:r>
          </a:p>
          <a:p>
            <a:r>
              <a:rPr lang="en-US" sz="2800" b="1" dirty="0"/>
              <a:t>University of Nebraska</a:t>
            </a:r>
          </a:p>
          <a:p>
            <a:pPr lvl="1"/>
            <a:r>
              <a:rPr lang="en-US" sz="2500" dirty="0"/>
              <a:t>Lincoln, Nebraska</a:t>
            </a:r>
          </a:p>
          <a:p>
            <a:r>
              <a:rPr lang="en-US" sz="2800" b="1" dirty="0"/>
              <a:t>Emporia State University</a:t>
            </a:r>
          </a:p>
          <a:p>
            <a:pPr lvl="1"/>
            <a:r>
              <a:rPr lang="en-US" sz="2500" dirty="0"/>
              <a:t>Emporia, Kansas</a:t>
            </a:r>
          </a:p>
          <a:p>
            <a:r>
              <a:rPr lang="en-US" sz="2900" b="1" dirty="0"/>
              <a:t>Washburn University</a:t>
            </a:r>
          </a:p>
          <a:p>
            <a:pPr lvl="1"/>
            <a:r>
              <a:rPr lang="en-US" sz="2500" dirty="0"/>
              <a:t>Topeka, Kansas</a:t>
            </a:r>
          </a:p>
          <a:p>
            <a:r>
              <a:rPr lang="en-US" sz="2800" b="1" dirty="0"/>
              <a:t>Pittsburg State University</a:t>
            </a:r>
          </a:p>
          <a:p>
            <a:pPr lvl="1"/>
            <a:r>
              <a:rPr lang="en-US" sz="25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a:p>
            <a:r>
              <a:rPr lang="en-US" sz="2900" b="1" dirty="0"/>
              <a:t>Towson University</a:t>
            </a:r>
          </a:p>
          <a:p>
            <a:pPr marL="411163" lvl="1" indent="0">
              <a:buNone/>
              <a:tabLst>
                <a:tab pos="622300" algn="l"/>
              </a:tabLst>
            </a:pPr>
            <a:r>
              <a:rPr lang="en-US" sz="2500" dirty="0"/>
              <a:t>	Towson, Maryland</a:t>
            </a:r>
          </a:p>
          <a:p>
            <a:pPr marL="411480" lvl="1" indent="0">
              <a:buNone/>
            </a:pPr>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Making The Decision…</a:t>
            </a:r>
          </a:p>
        </p:txBody>
      </p:sp>
      <p:graphicFrame>
        <p:nvGraphicFramePr>
          <p:cNvPr id="6" name="Content Placeholder 5">
            <a:extLst>
              <a:ext uri="{FF2B5EF4-FFF2-40B4-BE49-F238E27FC236}">
                <a16:creationId xmlns:a16="http://schemas.microsoft.com/office/drawing/2014/main" id="{6FA8F9DA-1634-E3F8-A9B7-9DEDA655854C}"/>
              </a:ext>
            </a:extLst>
          </p:cNvPr>
          <p:cNvGraphicFramePr>
            <a:graphicFrameLocks noGrp="1"/>
          </p:cNvGraphicFramePr>
          <p:nvPr>
            <p:ph idx="1"/>
            <p:extLst>
              <p:ext uri="{D42A27DB-BD31-4B8C-83A1-F6EECF244321}">
                <p14:modId xmlns:p14="http://schemas.microsoft.com/office/powerpoint/2010/main" val="843298244"/>
              </p:ext>
            </p:extLst>
          </p:nvPr>
        </p:nvGraphicFramePr>
        <p:xfrm>
          <a:off x="457200" y="1337332"/>
          <a:ext cx="7620000" cy="526666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3607110085"/>
                    </a:ext>
                  </a:extLst>
                </a:gridCol>
                <a:gridCol w="1905000">
                  <a:extLst>
                    <a:ext uri="{9D8B030D-6E8A-4147-A177-3AD203B41FA5}">
                      <a16:colId xmlns:a16="http://schemas.microsoft.com/office/drawing/2014/main" val="2195771685"/>
                    </a:ext>
                  </a:extLst>
                </a:gridCol>
                <a:gridCol w="1905000">
                  <a:extLst>
                    <a:ext uri="{9D8B030D-6E8A-4147-A177-3AD203B41FA5}">
                      <a16:colId xmlns:a16="http://schemas.microsoft.com/office/drawing/2014/main" val="1163820948"/>
                    </a:ext>
                  </a:extLst>
                </a:gridCol>
                <a:gridCol w="1905000">
                  <a:extLst>
                    <a:ext uri="{9D8B030D-6E8A-4147-A177-3AD203B41FA5}">
                      <a16:colId xmlns:a16="http://schemas.microsoft.com/office/drawing/2014/main" val="1345770722"/>
                    </a:ext>
                  </a:extLst>
                </a:gridCol>
              </a:tblGrid>
              <a:tr h="445748">
                <a:tc>
                  <a:txBody>
                    <a:bodyPr/>
                    <a:lstStyle/>
                    <a:p>
                      <a:pPr algn="ctr"/>
                      <a:r>
                        <a:rPr lang="en-US" sz="1600" dirty="0"/>
                        <a:t>C R I T E R I A</a:t>
                      </a:r>
                    </a:p>
                  </a:txBody>
                  <a:tcPr/>
                </a:tc>
                <a:tc gridSpan="3">
                  <a:txBody>
                    <a:bodyPr/>
                    <a:lstStyle/>
                    <a:p>
                      <a:pPr algn="ctr"/>
                      <a:r>
                        <a:rPr lang="en-US" sz="1600" b="1" dirty="0"/>
                        <a:t>U N I V E R S I T Y</a:t>
                      </a:r>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652552787"/>
                  </a:ext>
                </a:extLst>
              </a:tr>
              <a:tr h="370840">
                <a:tc>
                  <a:txBody>
                    <a:bodyPr/>
                    <a:lstStyle/>
                    <a:p>
                      <a:pPr algn="r"/>
                      <a:r>
                        <a:rPr lang="en-US" sz="1600" dirty="0"/>
                        <a:t>Category / School &gt;</a:t>
                      </a:r>
                    </a:p>
                  </a:txBody>
                  <a:tcPr/>
                </a:tc>
                <a:tc>
                  <a:txBody>
                    <a:bodyPr/>
                    <a:lstStyle/>
                    <a:p>
                      <a:pPr algn="ctr"/>
                      <a:r>
                        <a:rPr lang="en-US" sz="1600" dirty="0"/>
                        <a:t>University A</a:t>
                      </a:r>
                    </a:p>
                  </a:txBody>
                  <a:tcPr/>
                </a:tc>
                <a:tc>
                  <a:txBody>
                    <a:bodyPr/>
                    <a:lstStyle/>
                    <a:p>
                      <a:pPr algn="ctr"/>
                      <a:r>
                        <a:rPr lang="en-US" sz="1600" dirty="0"/>
                        <a:t>University B</a:t>
                      </a:r>
                    </a:p>
                  </a:txBody>
                  <a:tcPr/>
                </a:tc>
                <a:tc>
                  <a:txBody>
                    <a:bodyPr/>
                    <a:lstStyle/>
                    <a:p>
                      <a:pPr algn="ctr"/>
                      <a:r>
                        <a:rPr lang="en-US" sz="1600" dirty="0"/>
                        <a:t>University C</a:t>
                      </a:r>
                    </a:p>
                  </a:txBody>
                  <a:tcPr/>
                </a:tc>
                <a:extLst>
                  <a:ext uri="{0D108BD9-81ED-4DB2-BD59-A6C34878D82A}">
                    <a16:rowId xmlns:a16="http://schemas.microsoft.com/office/drawing/2014/main" val="272909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Academics/Major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23571031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Location</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420967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Family</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07953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Climate</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414872908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Head Coach</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3317319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Event Coach</a:t>
                      </a:r>
                    </a:p>
                  </a:txBody>
                  <a:tcPr/>
                </a:tc>
                <a:tc>
                  <a:txBody>
                    <a:bodyPr/>
                    <a:lstStyle/>
                    <a:p>
                      <a:pPr algn="ctr"/>
                      <a:r>
                        <a:rPr lang="en-US" dirty="0"/>
                        <a:t>4</a:t>
                      </a:r>
                    </a:p>
                  </a:txBody>
                  <a:tcPr/>
                </a:tc>
                <a:tc>
                  <a:txBody>
                    <a:bodyPr/>
                    <a:lstStyle/>
                    <a:p>
                      <a:pPr algn="ctr"/>
                      <a:r>
                        <a:rPr lang="en-US" dirty="0"/>
                        <a:t>3</a:t>
                      </a:r>
                    </a:p>
                  </a:txBody>
                  <a:tcPr/>
                </a:tc>
                <a:tc>
                  <a:txBody>
                    <a:bodyPr/>
                    <a:lstStyle/>
                    <a:p>
                      <a:pPr algn="ctr"/>
                      <a:r>
                        <a:rPr lang="en-US" dirty="0"/>
                        <a:t>3</a:t>
                      </a:r>
                    </a:p>
                  </a:txBody>
                  <a:tcPr/>
                </a:tc>
                <a:extLst>
                  <a:ext uri="{0D108BD9-81ED-4DB2-BD59-A6C34878D82A}">
                    <a16:rowId xmlns:a16="http://schemas.microsoft.com/office/drawing/2014/main" val="20819314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Development</a:t>
                      </a:r>
                    </a:p>
                  </a:txBody>
                  <a:tcPr/>
                </a:tc>
                <a:tc>
                  <a:txBody>
                    <a:bodyPr/>
                    <a:lstStyle/>
                    <a:p>
                      <a:pPr algn="ctr"/>
                      <a:r>
                        <a:rPr lang="en-US" dirty="0"/>
                        <a:t>3</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336274304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Teammates</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5</a:t>
                      </a:r>
                    </a:p>
                  </a:txBody>
                  <a:tcPr/>
                </a:tc>
                <a:extLst>
                  <a:ext uri="{0D108BD9-81ED-4DB2-BD59-A6C34878D82A}">
                    <a16:rowId xmlns:a16="http://schemas.microsoft.com/office/drawing/2014/main" val="99132286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a:t>
                      </a:r>
                    </a:p>
                  </a:txBody>
                  <a:tcPr/>
                </a:tc>
                <a:tc>
                  <a:txBody>
                    <a:bodyPr/>
                    <a:lstStyle/>
                    <a:p>
                      <a:pPr algn="ctr"/>
                      <a:r>
                        <a:rPr lang="en-US" dirty="0"/>
                        <a:t>5</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428430954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 Hosts</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86041992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Scholarship Offer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3166863530"/>
                  </a:ext>
                </a:extLst>
              </a:tr>
              <a:tr h="370840">
                <a:tc>
                  <a:txBody>
                    <a:bodyPr/>
                    <a:lstStyle/>
                    <a:p>
                      <a:pPr algn="r"/>
                      <a:r>
                        <a:rPr lang="en-US" dirty="0">
                          <a:solidFill>
                            <a:srgbClr val="FF0000"/>
                          </a:solidFill>
                        </a:rPr>
                        <a:t>TOTALS &gt;</a:t>
                      </a:r>
                    </a:p>
                  </a:txBody>
                  <a:tcPr/>
                </a:tc>
                <a:tc>
                  <a:txBody>
                    <a:bodyPr/>
                    <a:lstStyle/>
                    <a:p>
                      <a:pPr algn="ctr"/>
                      <a:r>
                        <a:rPr lang="en-US" dirty="0">
                          <a:solidFill>
                            <a:srgbClr val="FF0000"/>
                          </a:solidFill>
                        </a:rPr>
                        <a:t>43</a:t>
                      </a:r>
                    </a:p>
                  </a:txBody>
                  <a:tcPr/>
                </a:tc>
                <a:tc>
                  <a:txBody>
                    <a:bodyPr/>
                    <a:lstStyle/>
                    <a:p>
                      <a:pPr algn="ctr"/>
                      <a:r>
                        <a:rPr lang="en-US" dirty="0">
                          <a:solidFill>
                            <a:srgbClr val="FF0000"/>
                          </a:solidFill>
                        </a:rPr>
                        <a:t>36</a:t>
                      </a:r>
                    </a:p>
                  </a:txBody>
                  <a:tcPr/>
                </a:tc>
                <a:tc>
                  <a:txBody>
                    <a:bodyPr/>
                    <a:lstStyle/>
                    <a:p>
                      <a:pPr algn="ctr"/>
                      <a:r>
                        <a:rPr lang="en-US" dirty="0">
                          <a:solidFill>
                            <a:srgbClr val="FF0000"/>
                          </a:solidFill>
                        </a:rPr>
                        <a:t>31</a:t>
                      </a:r>
                    </a:p>
                  </a:txBody>
                  <a:tcPr/>
                </a:tc>
                <a:extLst>
                  <a:ext uri="{0D108BD9-81ED-4DB2-BD59-A6C34878D82A}">
                    <a16:rowId xmlns:a16="http://schemas.microsoft.com/office/drawing/2014/main" val="2810406060"/>
                  </a:ext>
                </a:extLst>
              </a:tr>
            </a:tbl>
          </a:graphicData>
        </a:graphic>
      </p:graphicFrame>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70206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628206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colleges/universities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2023-2024</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F14DBA8D-6E22-4FEE-6EF1-8FCB459C14BF}"/>
              </a:ext>
            </a:extLst>
          </p:cNvPr>
          <p:cNvGraphicFramePr>
            <a:graphicFrameLocks noGrp="1"/>
          </p:cNvGraphicFramePr>
          <p:nvPr>
            <p:extLst>
              <p:ext uri="{D42A27DB-BD31-4B8C-83A1-F6EECF244321}">
                <p14:modId xmlns:p14="http://schemas.microsoft.com/office/powerpoint/2010/main" val="4086306489"/>
              </p:ext>
            </p:extLst>
          </p:nvPr>
        </p:nvGraphicFramePr>
        <p:xfrm>
          <a:off x="216218" y="1290320"/>
          <a:ext cx="8101964" cy="5120640"/>
        </p:xfrm>
        <a:graphic>
          <a:graphicData uri="http://schemas.openxmlformats.org/drawingml/2006/table">
            <a:tbl>
              <a:tblPr firstRow="1" bandRow="1">
                <a:tableStyleId>{5C22544A-7EE6-4342-B048-85BDC9FD1C3A}</a:tableStyleId>
              </a:tblPr>
              <a:tblGrid>
                <a:gridCol w="2463851">
                  <a:extLst>
                    <a:ext uri="{9D8B030D-6E8A-4147-A177-3AD203B41FA5}">
                      <a16:colId xmlns:a16="http://schemas.microsoft.com/office/drawing/2014/main" val="3471235291"/>
                    </a:ext>
                  </a:extLst>
                </a:gridCol>
                <a:gridCol w="2747194">
                  <a:extLst>
                    <a:ext uri="{9D8B030D-6E8A-4147-A177-3AD203B41FA5}">
                      <a16:colId xmlns:a16="http://schemas.microsoft.com/office/drawing/2014/main" val="806137890"/>
                    </a:ext>
                  </a:extLst>
                </a:gridCol>
                <a:gridCol w="2890919">
                  <a:extLst>
                    <a:ext uri="{9D8B030D-6E8A-4147-A177-3AD203B41FA5}">
                      <a16:colId xmlns:a16="http://schemas.microsoft.com/office/drawing/2014/main" val="1449492602"/>
                    </a:ext>
                  </a:extLst>
                </a:gridCol>
              </a:tblGrid>
              <a:tr h="364391">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364391">
                <a:tc>
                  <a:txBody>
                    <a:bodyPr/>
                    <a:lstStyle/>
                    <a:p>
                      <a:r>
                        <a:rPr lang="en-US" sz="1800" dirty="0">
                          <a:latin typeface="Arial" panose="020B0604020202020204" pitchFamily="34" charset="0"/>
                          <a:cs typeface="Arial" panose="020B0604020202020204" pitchFamily="34" charset="0"/>
                        </a:rPr>
                        <a:t>Bryce Barkdull</a:t>
                      </a:r>
                      <a:endParaRPr lang="en-US"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Andover Central High</a:t>
                      </a:r>
                      <a:endParaRPr lang="en-US"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University of Kansas</a:t>
                      </a:r>
                    </a:p>
                  </a:txBody>
                  <a:tcPr/>
                </a:tc>
                <a:extLst>
                  <a:ext uri="{0D108BD9-81ED-4DB2-BD59-A6C34878D82A}">
                    <a16:rowId xmlns:a16="http://schemas.microsoft.com/office/drawing/2014/main" val="848794464"/>
                  </a:ext>
                </a:extLst>
              </a:tr>
              <a:tr h="331448">
                <a:tc>
                  <a:txBody>
                    <a:bodyPr/>
                    <a:lstStyle/>
                    <a:p>
                      <a:r>
                        <a:rPr lang="en-US" sz="1800" dirty="0">
                          <a:latin typeface="Arial" panose="020B0604020202020204" pitchFamily="34" charset="0"/>
                          <a:cs typeface="Arial" panose="020B0604020202020204" pitchFamily="34" charset="0"/>
                        </a:rPr>
                        <a:t>Lanie Page</a:t>
                      </a:r>
                      <a:endParaRPr lang="en-US"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Rose Hill High</a:t>
                      </a:r>
                      <a:endParaRPr lang="en-US"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2817030892"/>
                  </a:ext>
                </a:extLst>
              </a:tr>
              <a:tr h="364391">
                <a:tc>
                  <a:txBody>
                    <a:bodyPr/>
                    <a:lstStyle/>
                    <a:p>
                      <a:r>
                        <a:rPr lang="en-US" sz="1800" dirty="0">
                          <a:latin typeface="Arial" panose="020B0604020202020204" pitchFamily="34" charset="0"/>
                          <a:cs typeface="Arial" panose="020B0604020202020204" pitchFamily="34" charset="0"/>
                        </a:rPr>
                        <a:t>Faith Ekart</a:t>
                      </a:r>
                      <a:endParaRPr lang="en-US"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Sterling High</a:t>
                      </a:r>
                      <a:endParaRPr lang="en-US"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Wichita State University</a:t>
                      </a:r>
                    </a:p>
                  </a:txBody>
                  <a:tcPr/>
                </a:tc>
                <a:extLst>
                  <a:ext uri="{0D108BD9-81ED-4DB2-BD59-A6C34878D82A}">
                    <a16:rowId xmlns:a16="http://schemas.microsoft.com/office/drawing/2014/main" val="118858695"/>
                  </a:ext>
                </a:extLst>
              </a:tr>
              <a:tr h="354010">
                <a:tc>
                  <a:txBody>
                    <a:bodyPr/>
                    <a:lstStyle/>
                    <a:p>
                      <a:r>
                        <a:rPr lang="en-US" sz="1800" dirty="0">
                          <a:latin typeface="Arial" panose="020B0604020202020204" pitchFamily="34" charset="0"/>
                          <a:cs typeface="Arial" panose="020B0604020202020204" pitchFamily="34" charset="0"/>
                        </a:rPr>
                        <a:t>Adryana Shelby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Wichita Northwest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University of New Mexico</a:t>
                      </a:r>
                    </a:p>
                  </a:txBody>
                  <a:tcPr/>
                </a:tc>
                <a:extLst>
                  <a:ext uri="{0D108BD9-81ED-4DB2-BD59-A6C34878D82A}">
                    <a16:rowId xmlns:a16="http://schemas.microsoft.com/office/drawing/2014/main" val="2267959571"/>
                  </a:ext>
                </a:extLst>
              </a:tr>
              <a:tr h="364391">
                <a:tc>
                  <a:txBody>
                    <a:bodyPr/>
                    <a:lstStyle/>
                    <a:p>
                      <a:r>
                        <a:rPr lang="en-US" sz="1800" dirty="0">
                          <a:latin typeface="Arial" panose="020B0604020202020204" pitchFamily="34" charset="0"/>
                          <a:cs typeface="Arial" panose="020B0604020202020204" pitchFamily="34" charset="0"/>
                        </a:rPr>
                        <a:t>McKinlee Walker</a:t>
                      </a:r>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Andover High</a:t>
                      </a:r>
                    </a:p>
                  </a:txBody>
                  <a:tcPr/>
                </a:tc>
                <a:tc>
                  <a:txBody>
                    <a:bodyPr/>
                    <a:lstStyle/>
                    <a:p>
                      <a:r>
                        <a:rPr lang="en-US"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481355007"/>
                  </a:ext>
                </a:extLst>
              </a:tr>
              <a:tr h="364391">
                <a:tc>
                  <a:txBody>
                    <a:bodyPr/>
                    <a:lstStyle/>
                    <a:p>
                      <a:r>
                        <a:rPr lang="en-US" sz="1800" dirty="0" err="1">
                          <a:latin typeface="Arial" panose="020B0604020202020204" pitchFamily="34" charset="0"/>
                          <a:cs typeface="Arial" panose="020B0604020202020204" pitchFamily="34" charset="0"/>
                        </a:rPr>
                        <a:t>Bre’Ana</a:t>
                      </a:r>
                      <a:r>
                        <a:rPr lang="en-US" sz="1800" dirty="0">
                          <a:latin typeface="Arial" panose="020B0604020202020204" pitchFamily="34" charset="0"/>
                          <a:cs typeface="Arial" panose="020B0604020202020204" pitchFamily="34" charset="0"/>
                        </a:rPr>
                        <a:t> Tillemans</a:t>
                      </a:r>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Haysville-Campus High</a:t>
                      </a:r>
                    </a:p>
                  </a:txBody>
                  <a:tcPr/>
                </a:tc>
                <a:tc>
                  <a:txBody>
                    <a:bodyPr/>
                    <a:lstStyle/>
                    <a:p>
                      <a:r>
                        <a:rPr lang="en-US" dirty="0">
                          <a:latin typeface="Arial" panose="020B0604020202020204" pitchFamily="34" charset="0"/>
                          <a:cs typeface="Arial" panose="020B0604020202020204" pitchFamily="34" charset="0"/>
                        </a:rPr>
                        <a:t>Missouri State University</a:t>
                      </a:r>
                    </a:p>
                  </a:txBody>
                  <a:tcPr/>
                </a:tc>
                <a:extLst>
                  <a:ext uri="{0D108BD9-81ED-4DB2-BD59-A6C34878D82A}">
                    <a16:rowId xmlns:a16="http://schemas.microsoft.com/office/drawing/2014/main" val="1515554660"/>
                  </a:ext>
                </a:extLst>
              </a:tr>
              <a:tr h="364391">
                <a:tc>
                  <a:txBody>
                    <a:bodyPr/>
                    <a:lstStyle/>
                    <a:p>
                      <a:r>
                        <a:rPr lang="en-US" dirty="0">
                          <a:latin typeface="Arial" panose="020B0604020202020204" pitchFamily="34" charset="0"/>
                          <a:cs typeface="Arial" panose="020B0604020202020204" pitchFamily="34" charset="0"/>
                        </a:rPr>
                        <a:t>Karynne David</a:t>
                      </a:r>
                    </a:p>
                  </a:txBody>
                  <a:tcPr/>
                </a:tc>
                <a:tc>
                  <a:txBody>
                    <a:bodyPr/>
                    <a:lstStyle/>
                    <a:p>
                      <a:r>
                        <a:rPr lang="en-US" dirty="0">
                          <a:latin typeface="Arial" panose="020B0604020202020204" pitchFamily="34" charset="0"/>
                          <a:cs typeface="Arial" panose="020B0604020202020204" pitchFamily="34" charset="0"/>
                        </a:rPr>
                        <a:t>Wichita Heights High</a:t>
                      </a:r>
                    </a:p>
                  </a:txBody>
                  <a:tcPr/>
                </a:tc>
                <a:tc>
                  <a:txBody>
                    <a:bodyPr/>
                    <a:lstStyle/>
                    <a:p>
                      <a:r>
                        <a:rPr lang="en-US" dirty="0">
                          <a:latin typeface="Arial" panose="020B0604020202020204" pitchFamily="34" charset="0"/>
                          <a:cs typeface="Arial" panose="020B0604020202020204" pitchFamily="34" charset="0"/>
                        </a:rPr>
                        <a:t>Iowa State University</a:t>
                      </a:r>
                    </a:p>
                  </a:txBody>
                  <a:tcPr/>
                </a:tc>
                <a:extLst>
                  <a:ext uri="{0D108BD9-81ED-4DB2-BD59-A6C34878D82A}">
                    <a16:rowId xmlns:a16="http://schemas.microsoft.com/office/drawing/2014/main" val="3677111413"/>
                  </a:ext>
                </a:extLst>
              </a:tr>
              <a:tr h="364391">
                <a:tc>
                  <a:txBody>
                    <a:bodyPr/>
                    <a:lstStyle/>
                    <a:p>
                      <a:r>
                        <a:rPr lang="en-US" sz="1800" dirty="0">
                          <a:latin typeface="Arial" panose="020B0604020202020204" pitchFamily="34" charset="0"/>
                          <a:cs typeface="Arial" panose="020B0604020202020204" pitchFamily="34" charset="0"/>
                        </a:rPr>
                        <a:t>Ryan Son</a:t>
                      </a:r>
                    </a:p>
                  </a:txBody>
                  <a:tcPr/>
                </a:tc>
                <a:tc>
                  <a:txBody>
                    <a:bodyPr/>
                    <a:lstStyle/>
                    <a:p>
                      <a:r>
                        <a:rPr lang="en-US" sz="1800" dirty="0">
                          <a:latin typeface="Arial" panose="020B0604020202020204" pitchFamily="34" charset="0"/>
                          <a:cs typeface="Arial" panose="020B0604020202020204" pitchFamily="34" charset="0"/>
                        </a:rPr>
                        <a:t>Wichita East High</a:t>
                      </a:r>
                    </a:p>
                  </a:txBody>
                  <a:tcPr/>
                </a:tc>
                <a:tc>
                  <a:txBody>
                    <a:bodyPr/>
                    <a:lstStyle/>
                    <a:p>
                      <a:r>
                        <a:rPr lang="en-US" sz="1800" dirty="0">
                          <a:latin typeface="Arial" panose="020B0604020202020204" pitchFamily="34" charset="0"/>
                          <a:cs typeface="Arial" panose="020B0604020202020204" pitchFamily="34" charset="0"/>
                        </a:rPr>
                        <a:t>Columbia University</a:t>
                      </a:r>
                    </a:p>
                  </a:txBody>
                  <a:tcPr/>
                </a:tc>
                <a:extLst>
                  <a:ext uri="{0D108BD9-81ED-4DB2-BD59-A6C34878D82A}">
                    <a16:rowId xmlns:a16="http://schemas.microsoft.com/office/drawing/2014/main" val="2338487831"/>
                  </a:ext>
                </a:extLst>
              </a:tr>
              <a:tr h="364391">
                <a:tc>
                  <a:txBody>
                    <a:bodyPr/>
                    <a:lstStyle/>
                    <a:p>
                      <a:r>
                        <a:rPr lang="en-US" sz="1800" dirty="0">
                          <a:latin typeface="Arial" panose="020B0604020202020204" pitchFamily="34" charset="0"/>
                          <a:cs typeface="Arial" panose="020B0604020202020204" pitchFamily="34" charset="0"/>
                        </a:rPr>
                        <a:t>Rylan White</a:t>
                      </a:r>
                    </a:p>
                  </a:txBody>
                  <a:tcPr/>
                </a:tc>
                <a:tc>
                  <a:txBody>
                    <a:bodyPr/>
                    <a:lstStyle/>
                    <a:p>
                      <a:r>
                        <a:rPr lang="en-US" sz="1800" dirty="0">
                          <a:latin typeface="Arial" panose="020B0604020202020204" pitchFamily="34" charset="0"/>
                          <a:cs typeface="Arial" panose="020B0604020202020204" pitchFamily="34" charset="0"/>
                        </a:rPr>
                        <a:t>Andale High School</a:t>
                      </a:r>
                    </a:p>
                  </a:txBody>
                  <a:tcPr/>
                </a:tc>
                <a:tc>
                  <a:txBody>
                    <a:bodyPr/>
                    <a:lstStyle/>
                    <a:p>
                      <a:r>
                        <a:rPr lang="en-US" sz="1800"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4019501188"/>
                  </a:ext>
                </a:extLst>
              </a:tr>
              <a:tr h="364391">
                <a:tc>
                  <a:txBody>
                    <a:bodyPr/>
                    <a:lstStyle/>
                    <a:p>
                      <a:r>
                        <a:rPr lang="en-US" sz="1800" dirty="0">
                          <a:latin typeface="Arial" panose="020B0604020202020204" pitchFamily="34" charset="0"/>
                          <a:cs typeface="Arial" panose="020B0604020202020204" pitchFamily="34" charset="0"/>
                        </a:rPr>
                        <a:t>Gabrielle Newell</a:t>
                      </a:r>
                    </a:p>
                  </a:txBody>
                  <a:tcPr/>
                </a:tc>
                <a:tc>
                  <a:txBody>
                    <a:bodyPr/>
                    <a:lstStyle/>
                    <a:p>
                      <a:r>
                        <a:rPr lang="en-US" sz="1800" dirty="0">
                          <a:latin typeface="Arial" panose="020B0604020202020204" pitchFamily="34" charset="0"/>
                          <a:cs typeface="Arial" panose="020B0604020202020204" pitchFamily="34" charset="0"/>
                        </a:rPr>
                        <a:t>Marion High School</a:t>
                      </a:r>
                    </a:p>
                  </a:txBody>
                  <a:tcPr/>
                </a:tc>
                <a:tc>
                  <a:txBody>
                    <a:bodyPr/>
                    <a:lstStyle/>
                    <a:p>
                      <a:r>
                        <a:rPr lang="en-US" sz="1800" dirty="0">
                          <a:latin typeface="Arial" panose="020B0604020202020204" pitchFamily="34" charset="0"/>
                          <a:cs typeface="Arial" panose="020B0604020202020204" pitchFamily="34" charset="0"/>
                        </a:rPr>
                        <a:t>Bethany College</a:t>
                      </a:r>
                    </a:p>
                  </a:txBody>
                  <a:tcPr/>
                </a:tc>
                <a:extLst>
                  <a:ext uri="{0D108BD9-81ED-4DB2-BD59-A6C34878D82A}">
                    <a16:rowId xmlns:a16="http://schemas.microsoft.com/office/drawing/2014/main" val="620250530"/>
                  </a:ext>
                </a:extLst>
              </a:tr>
              <a:tr h="364391">
                <a:tc>
                  <a:txBody>
                    <a:bodyPr/>
                    <a:lstStyle/>
                    <a:p>
                      <a:r>
                        <a:rPr lang="en-US" sz="1800" dirty="0">
                          <a:latin typeface="Arial" panose="020B0604020202020204" pitchFamily="34" charset="0"/>
                          <a:cs typeface="Arial" panose="020B0604020202020204" pitchFamily="34" charset="0"/>
                        </a:rPr>
                        <a:t>Laurens van Schaik</a:t>
                      </a:r>
                    </a:p>
                  </a:txBody>
                  <a:tcPr/>
                </a:tc>
                <a:tc>
                  <a:txBody>
                    <a:bodyPr/>
                    <a:lstStyle/>
                    <a:p>
                      <a:r>
                        <a:rPr lang="en-US" sz="1800" dirty="0">
                          <a:latin typeface="Arial" panose="020B0604020202020204" pitchFamily="34" charset="0"/>
                          <a:cs typeface="Arial" panose="020B0604020202020204" pitchFamily="34" charset="0"/>
                        </a:rPr>
                        <a:t>Life Prep Academy</a:t>
                      </a:r>
                    </a:p>
                  </a:txBody>
                  <a:tcPr/>
                </a:tc>
                <a:tc>
                  <a:txBody>
                    <a:bodyPr/>
                    <a:lstStyle/>
                    <a:p>
                      <a:r>
                        <a:rPr lang="en-US" sz="1800" dirty="0">
                          <a:latin typeface="Arial" panose="020B0604020202020204" pitchFamily="34" charset="0"/>
                          <a:cs typeface="Arial" panose="020B0604020202020204" pitchFamily="34" charset="0"/>
                        </a:rPr>
                        <a:t>Grand Canyon University</a:t>
                      </a:r>
                    </a:p>
                  </a:txBody>
                  <a:tcPr/>
                </a:tc>
                <a:extLst>
                  <a:ext uri="{0D108BD9-81ED-4DB2-BD59-A6C34878D82A}">
                    <a16:rowId xmlns:a16="http://schemas.microsoft.com/office/drawing/2014/main" val="1885448034"/>
                  </a:ext>
                </a:extLst>
              </a:tr>
              <a:tr h="364391">
                <a:tc>
                  <a:txBody>
                    <a:bodyPr/>
                    <a:lstStyle/>
                    <a:p>
                      <a:r>
                        <a:rPr lang="en-US" sz="1800" dirty="0">
                          <a:latin typeface="Arial" panose="020B0604020202020204" pitchFamily="34" charset="0"/>
                          <a:cs typeface="Arial" panose="020B0604020202020204" pitchFamily="34" charset="0"/>
                        </a:rPr>
                        <a:t>Olivia Leatherman</a:t>
                      </a:r>
                    </a:p>
                  </a:txBody>
                  <a:tcPr/>
                </a:tc>
                <a:tc>
                  <a:txBody>
                    <a:bodyPr/>
                    <a:lstStyle/>
                    <a:p>
                      <a:r>
                        <a:rPr lang="en-US" sz="1800" dirty="0">
                          <a:latin typeface="Arial" panose="020B0604020202020204" pitchFamily="34" charset="0"/>
                          <a:cs typeface="Arial" panose="020B0604020202020204" pitchFamily="34" charset="0"/>
                        </a:rPr>
                        <a:t>Wichita Northwest High</a:t>
                      </a:r>
                    </a:p>
                  </a:txBody>
                  <a:tcPr/>
                </a:tc>
                <a:tc>
                  <a:txBody>
                    <a:bodyPr/>
                    <a:lstStyle/>
                    <a:p>
                      <a:r>
                        <a:rPr lang="en-US" sz="1800"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4139291831"/>
                  </a:ext>
                </a:extLst>
              </a:tr>
              <a:tr h="364391">
                <a:tc>
                  <a:txBody>
                    <a:bodyPr/>
                    <a:lstStyle/>
                    <a:p>
                      <a:r>
                        <a:rPr lang="en-US" sz="1800" dirty="0">
                          <a:latin typeface="Arial" panose="020B0604020202020204" pitchFamily="34" charset="0"/>
                          <a:cs typeface="Arial" panose="020B0604020202020204" pitchFamily="34" charset="0"/>
                        </a:rPr>
                        <a:t>Jesus Bey</a:t>
                      </a:r>
                    </a:p>
                  </a:txBody>
                  <a:tcPr/>
                </a:tc>
                <a:tc>
                  <a:txBody>
                    <a:bodyPr/>
                    <a:lstStyle/>
                    <a:p>
                      <a:r>
                        <a:rPr lang="en-US" sz="1800" dirty="0">
                          <a:latin typeface="Arial" panose="020B0604020202020204" pitchFamily="34" charset="0"/>
                          <a:cs typeface="Arial" panose="020B0604020202020204" pitchFamily="34" charset="0"/>
                        </a:rPr>
                        <a:t>Derby High School</a:t>
                      </a:r>
                    </a:p>
                  </a:txBody>
                  <a:tcPr/>
                </a:tc>
                <a:tc>
                  <a:txBody>
                    <a:bodyPr/>
                    <a:lstStyle/>
                    <a:p>
                      <a:r>
                        <a:rPr lang="en-US" sz="1800"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3820307031"/>
                  </a:ext>
                </a:extLst>
              </a:tr>
            </a:tbl>
          </a:graphicData>
        </a:graphic>
      </p:graphicFrame>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22242</TotalTime>
  <Words>2184</Words>
  <Application>Microsoft Macintosh PowerPoint</Application>
  <PresentationFormat>On-screen Show (4:3)</PresentationFormat>
  <Paragraphs>619</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vt:lpstr>
      <vt:lpstr>Bodoni 72 Book</vt:lpstr>
      <vt:lpstr>Bradley Hand</vt:lpstr>
      <vt:lpstr>Calibri</vt:lpstr>
      <vt:lpstr>Cambria</vt:lpstr>
      <vt:lpstr>Impact</vt:lpstr>
      <vt:lpstr>Adjacency</vt:lpstr>
      <vt:lpstr>Shocker Track Club</vt:lpstr>
      <vt:lpstr>SHOCKER TRACK CLUB</vt:lpstr>
      <vt:lpstr>STC Recruiting Connections</vt:lpstr>
      <vt:lpstr>STC University Connections</vt:lpstr>
      <vt:lpstr>How STC Can Assist</vt:lpstr>
      <vt:lpstr>STC Social Media</vt:lpstr>
      <vt:lpstr>Early Recruiting Process</vt:lpstr>
      <vt:lpstr>Alternate Recruiting </vt:lpstr>
      <vt:lpstr>Letters of Intent 2023-2024</vt:lpstr>
      <vt:lpstr>Questions</vt:lpstr>
      <vt:lpstr>RECRUITING AND COLLEGE</vt:lpstr>
      <vt:lpstr>Education First…</vt:lpstr>
      <vt:lpstr>… and Last</vt:lpstr>
      <vt:lpstr>NCAA Requirements…</vt:lpstr>
      <vt:lpstr>Other Requirements</vt:lpstr>
      <vt:lpstr>Academic Requirements ..</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Sample Standard Marks ..</vt:lpstr>
      <vt:lpstr>What You Can Do…</vt:lpstr>
      <vt:lpstr>… and also do this…</vt:lpstr>
      <vt:lpstr>NCAA Eligibility Center</vt:lpstr>
      <vt:lpstr>FAFSA</vt:lpstr>
      <vt:lpstr>Scheduling College Visits</vt:lpstr>
      <vt:lpstr>What Should Parents Do…</vt:lpstr>
      <vt:lpstr>Decision Factors…</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Making The Decision…</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469</cp:revision>
  <cp:lastPrinted>2019-09-24T23:03:11Z</cp:lastPrinted>
  <dcterms:created xsi:type="dcterms:W3CDTF">2018-08-17T20:41:46Z</dcterms:created>
  <dcterms:modified xsi:type="dcterms:W3CDTF">2024-06-24T03:16:18Z</dcterms:modified>
</cp:coreProperties>
</file>