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2"/>
  </p:notesMasterIdLst>
  <p:sldIdLst>
    <p:sldId id="257" r:id="rId2"/>
    <p:sldId id="370" r:id="rId3"/>
    <p:sldId id="278" r:id="rId4"/>
    <p:sldId id="334" r:id="rId5"/>
    <p:sldId id="369" r:id="rId6"/>
    <p:sldId id="368" r:id="rId7"/>
    <p:sldId id="315" r:id="rId8"/>
    <p:sldId id="376" r:id="rId9"/>
    <p:sldId id="336" r:id="rId10"/>
    <p:sldId id="383" r:id="rId11"/>
    <p:sldId id="366" r:id="rId12"/>
    <p:sldId id="375" r:id="rId13"/>
    <p:sldId id="377" r:id="rId14"/>
    <p:sldId id="282" r:id="rId15"/>
    <p:sldId id="351" r:id="rId16"/>
    <p:sldId id="362" r:id="rId17"/>
    <p:sldId id="360" r:id="rId18"/>
    <p:sldId id="335" r:id="rId19"/>
    <p:sldId id="353" r:id="rId20"/>
    <p:sldId id="363" r:id="rId21"/>
    <p:sldId id="381" r:id="rId22"/>
    <p:sldId id="354" r:id="rId23"/>
    <p:sldId id="380" r:id="rId24"/>
    <p:sldId id="364" r:id="rId25"/>
    <p:sldId id="382" r:id="rId26"/>
    <p:sldId id="367" r:id="rId27"/>
    <p:sldId id="379" r:id="rId28"/>
    <p:sldId id="378" r:id="rId29"/>
    <p:sldId id="356" r:id="rId30"/>
    <p:sldId id="371" r:id="rId31"/>
    <p:sldId id="361" r:id="rId32"/>
    <p:sldId id="344" r:id="rId33"/>
    <p:sldId id="357" r:id="rId34"/>
    <p:sldId id="374" r:id="rId35"/>
    <p:sldId id="352" r:id="rId36"/>
    <p:sldId id="365" r:id="rId37"/>
    <p:sldId id="343" r:id="rId38"/>
    <p:sldId id="355" r:id="rId39"/>
    <p:sldId id="372" r:id="rId40"/>
    <p:sldId id="37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407"/>
    <p:restoredTop sz="94410"/>
  </p:normalViewPr>
  <p:slideViewPr>
    <p:cSldViewPr snapToGrid="0" snapToObjects="1">
      <p:cViewPr varScale="1">
        <p:scale>
          <a:sx n="105" d="100"/>
          <a:sy n="105" d="100"/>
        </p:scale>
        <p:origin x="1200"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8/14/22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8/14/22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8/14/22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8/14/22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8/14/22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8/14/22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8/14/22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8/14/22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8/14/22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8/14/22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8/14/22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8/14/22</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8/14/22</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friendsathletics.com/" TargetMode="External"/><Relationship Id="rId2" Type="http://schemas.openxmlformats.org/officeDocument/2006/relationships/hyperlink" Target="http://www.goshockers.com/"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esuhornets.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hyperlink" Target="https://www.kshsaa.org/Public/General/CollegeEligibilityRequirements.cf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sasports.org/womens-track-and-field/scholarship-standards" TargetMode="External"/><Relationship Id="rId2" Type="http://schemas.openxmlformats.org/officeDocument/2006/relationships/hyperlink" Target="https://www.ncsasports.org/mens-track-and-field/scholarship-standards"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jumpforward.com/questionnaire.aspx?DB_OEM_ID=7500&amp;iid=347&amp;sportid=56"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eb3.ncaa.org/ecwr3/"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2022-2023</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2022 high school graduates and Alum of the STC Youth Program have earned scholarships to compete this fall at:</a:t>
            </a:r>
          </a:p>
          <a:p>
            <a:r>
              <a:rPr lang="en-US" sz="2600" dirty="0">
                <a:effectLst>
                  <a:glow>
                    <a:srgbClr val="C00000">
                      <a:alpha val="83000"/>
                    </a:srgbClr>
                  </a:glow>
                  <a:outerShdw blurRad="50800" dist="50800" dir="2700000" algn="ctr" rotWithShape="0">
                    <a:srgbClr val="FFFF00"/>
                  </a:outerShdw>
                </a:effectLst>
                <a:latin typeface="Arial"/>
                <a:cs typeface="Arial"/>
              </a:rPr>
              <a:t>Wichita State University (2)</a:t>
            </a:r>
          </a:p>
          <a:p>
            <a:r>
              <a:rPr lang="en-US" sz="2600" dirty="0">
                <a:solidFill>
                  <a:srgbClr val="0070C0"/>
                </a:solidFill>
                <a:effectLst>
                  <a:glow>
                    <a:srgbClr val="C00000">
                      <a:alpha val="83000"/>
                    </a:srgbClr>
                  </a:glow>
                  <a:outerShdw blurRad="50800" dist="50800" dir="2700000" algn="ctr" rotWithShape="0">
                    <a:srgbClr val="FF0000"/>
                  </a:outerShdw>
                </a:effectLst>
                <a:latin typeface="Arial"/>
                <a:cs typeface="Arial"/>
              </a:rPr>
              <a:t>University of Kansas (1)</a:t>
            </a:r>
          </a:p>
          <a:p>
            <a:r>
              <a:rPr lang="en-US" sz="2600" dirty="0">
                <a:effectLst>
                  <a:glow>
                    <a:srgbClr val="C00000">
                      <a:alpha val="83000"/>
                    </a:srgbClr>
                  </a:glow>
                  <a:outerShdw blurRad="50800" dist="50800" dir="2700000" algn="ctr" rotWithShape="0">
                    <a:srgbClr val="FFFF00"/>
                  </a:outerShdw>
                </a:effectLst>
                <a:latin typeface="Arial"/>
                <a:cs typeface="Arial"/>
              </a:rPr>
              <a:t>Fort Hays State University (2)</a:t>
            </a:r>
          </a:p>
          <a:p>
            <a:r>
              <a:rPr lang="en-US" sz="2600" dirty="0">
                <a:effectLst>
                  <a:glow>
                    <a:srgbClr val="C00000">
                      <a:alpha val="83000"/>
                    </a:srgbClr>
                  </a:glow>
                  <a:outerShdw blurRad="50800" dist="50800" dir="2700000" algn="ctr" rotWithShape="0">
                    <a:srgbClr val="FFFF00"/>
                  </a:outerShdw>
                </a:effectLst>
                <a:latin typeface="Arial"/>
                <a:cs typeface="Arial"/>
              </a:rPr>
              <a:t>Emporia State University (2)</a:t>
            </a:r>
          </a:p>
          <a:p>
            <a:r>
              <a:rPr lang="en-US" sz="2600" dirty="0">
                <a:effectLst>
                  <a:glow>
                    <a:srgbClr val="C00000">
                      <a:alpha val="83000"/>
                    </a:srgbClr>
                  </a:glow>
                  <a:outerShdw blurRad="50800" dist="50800" dir="2700000" algn="ctr" rotWithShape="0">
                    <a:srgbClr val="FFFF00"/>
                  </a:outerShdw>
                </a:effectLst>
                <a:latin typeface="Arial"/>
                <a:cs typeface="Arial"/>
              </a:rPr>
              <a:t>Towson University (1)</a:t>
            </a:r>
          </a:p>
          <a:p>
            <a:endParaRPr lang="en-US" sz="2600" dirty="0">
              <a:effectLst>
                <a:glow>
                  <a:srgbClr val="C00000">
                    <a:alpha val="83000"/>
                  </a:srgbClr>
                </a:glow>
                <a:outerShdw blurRad="50800" dist="50800" dir="2700000" algn="ctr" rotWithShape="0">
                  <a:srgbClr val="C00000"/>
                </a:outerShdw>
              </a:effectLst>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355809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11</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STC CLUB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12</a:t>
            </a:fld>
            <a:endParaRPr lang="en-US" dirty="0"/>
          </a:p>
        </p:txBody>
      </p:sp>
    </p:spTree>
    <p:extLst>
      <p:ext uri="{BB962C8B-B14F-4D97-AF65-F5344CB8AC3E}">
        <p14:creationId xmlns:p14="http://schemas.microsoft.com/office/powerpoint/2010/main" val="233657264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52264"/>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2021-2022</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2021 high school graduates and Alum of the STC Youth Program have earned scholarships to compete this fall at:</a:t>
            </a:r>
          </a:p>
          <a:p>
            <a:r>
              <a:rPr lang="en-US" sz="2600" dirty="0">
                <a:effectLst>
                  <a:glow>
                    <a:srgbClr val="C00000">
                      <a:alpha val="83000"/>
                    </a:srgbClr>
                  </a:glow>
                  <a:outerShdw blurRad="50800" dist="50800" dir="2700000" algn="ctr" rotWithShape="0">
                    <a:srgbClr val="C00000"/>
                  </a:outerShdw>
                </a:effectLst>
                <a:latin typeface="Arial"/>
                <a:cs typeface="Arial"/>
              </a:rPr>
              <a:t>University of Louisville (1)</a:t>
            </a:r>
          </a:p>
          <a:p>
            <a:r>
              <a:rPr lang="en-US" sz="2600" dirty="0">
                <a:effectLst>
                  <a:glow>
                    <a:srgbClr val="C00000">
                      <a:alpha val="83000"/>
                    </a:srgbClr>
                  </a:glow>
                  <a:outerShdw blurRad="50800" dist="50800" dir="2700000" algn="ctr" rotWithShape="0">
                    <a:srgbClr val="FFFF00"/>
                  </a:outerShdw>
                </a:effectLst>
                <a:latin typeface="Arial"/>
                <a:cs typeface="Arial"/>
              </a:rPr>
              <a:t>Emporia State University (1)</a:t>
            </a:r>
          </a:p>
          <a:p>
            <a:r>
              <a:rPr lang="en-US" sz="2600" dirty="0">
                <a:effectLst>
                  <a:glow>
                    <a:srgbClr val="C00000">
                      <a:alpha val="83000"/>
                    </a:srgbClr>
                  </a:glow>
                  <a:outerShdw blurRad="50800" dist="50800" dir="2700000" algn="ctr" rotWithShape="0">
                    <a:srgbClr val="C00000"/>
                  </a:outerShdw>
                </a:effectLst>
                <a:latin typeface="Arial"/>
                <a:cs typeface="Arial"/>
              </a:rPr>
              <a:t>Friends University (1)</a:t>
            </a:r>
          </a:p>
          <a:p>
            <a:r>
              <a:rPr lang="en-US" sz="2600" dirty="0">
                <a:effectLst>
                  <a:glow>
                    <a:srgbClr val="C00000">
                      <a:alpha val="83000"/>
                    </a:srgbClr>
                  </a:glow>
                  <a:outerShdw blurRad="50800" dist="50800" dir="2700000" algn="ctr" rotWithShape="0">
                    <a:srgbClr val="FFFF00"/>
                  </a:outerShdw>
                </a:effectLst>
                <a:latin typeface="Arial"/>
                <a:cs typeface="Arial"/>
              </a:rPr>
              <a:t>Wichita State University (1)</a:t>
            </a:r>
          </a:p>
          <a:p>
            <a:endParaRPr lang="en-US" sz="2600" dirty="0">
              <a:effectLst>
                <a:glow>
                  <a:srgbClr val="C00000">
                    <a:alpha val="83000"/>
                  </a:srgbClr>
                </a:glow>
                <a:outerShdw blurRad="50800" dist="50800" dir="2700000" algn="ctr" rotWithShape="0">
                  <a:srgbClr val="C00000"/>
                </a:outerShdw>
              </a:effectLst>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412538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To The Future…</a:t>
            </a:r>
          </a:p>
        </p:txBody>
      </p:sp>
      <p:sp>
        <p:nvSpPr>
          <p:cNvPr id="3" name="Content Placeholder 2"/>
          <p:cNvSpPr>
            <a:spLocks noGrp="1"/>
          </p:cNvSpPr>
          <p:nvPr>
            <p:ph idx="1"/>
          </p:nvPr>
        </p:nvSpPr>
        <p:spPr>
          <a:xfrm>
            <a:off x="63572" y="1975867"/>
            <a:ext cx="4267004" cy="4882134"/>
          </a:xfrm>
        </p:spPr>
        <p:txBody>
          <a:bodyPr>
            <a:normAutofit fontScale="92500"/>
          </a:bodyPr>
          <a:lstStyle/>
          <a:p>
            <a:r>
              <a:rPr lang="en-US" sz="2600" dirty="0">
                <a:latin typeface="Arial"/>
                <a:cs typeface="Arial"/>
              </a:rPr>
              <a:t>Wichita State University (8)</a:t>
            </a:r>
          </a:p>
          <a:p>
            <a:r>
              <a:rPr lang="en-US" sz="2600" dirty="0">
                <a:latin typeface="Arial"/>
                <a:cs typeface="Arial"/>
              </a:rPr>
              <a:t>Kansas State University (2)</a:t>
            </a:r>
          </a:p>
          <a:p>
            <a:r>
              <a:rPr lang="en-US" sz="2600" dirty="0">
                <a:latin typeface="Arial"/>
                <a:cs typeface="Arial"/>
              </a:rPr>
              <a:t>North Texas (1)</a:t>
            </a:r>
          </a:p>
          <a:p>
            <a:r>
              <a:rPr lang="en-US" sz="2600" dirty="0">
                <a:latin typeface="Arial"/>
                <a:cs typeface="Arial"/>
              </a:rPr>
              <a:t>Louisiana-Monroe (1)</a:t>
            </a:r>
          </a:p>
          <a:p>
            <a:r>
              <a:rPr lang="en-US" sz="2600" dirty="0">
                <a:latin typeface="Arial"/>
                <a:cs typeface="Arial"/>
              </a:rPr>
              <a:t>West Point – U.S. Army (2)</a:t>
            </a:r>
          </a:p>
          <a:p>
            <a:r>
              <a:rPr lang="en-US" sz="2600" dirty="0">
                <a:latin typeface="Arial"/>
                <a:cs typeface="Arial"/>
              </a:rPr>
              <a:t>North Carolina A&amp;T State</a:t>
            </a:r>
          </a:p>
          <a:p>
            <a:r>
              <a:rPr lang="en-US" sz="2600" dirty="0">
                <a:latin typeface="Arial"/>
                <a:cs typeface="Arial"/>
              </a:rPr>
              <a:t>University of Kansas (1)</a:t>
            </a:r>
          </a:p>
          <a:p>
            <a:r>
              <a:rPr lang="en-US" sz="2600" dirty="0">
                <a:latin typeface="Arial"/>
                <a:cs typeface="Arial"/>
              </a:rPr>
              <a:t>Fort Hays State Univ (2)</a:t>
            </a:r>
          </a:p>
          <a:p>
            <a:r>
              <a:rPr lang="en-US" sz="2600" dirty="0">
                <a:latin typeface="Arial"/>
                <a:cs typeface="Arial"/>
              </a:rPr>
              <a:t>University of Colorado at Colorado Springs (1)</a:t>
            </a:r>
          </a:p>
          <a:p>
            <a:r>
              <a:rPr lang="en-US" sz="2600" dirty="0">
                <a:latin typeface="Arial"/>
                <a:cs typeface="Arial"/>
              </a:rPr>
              <a:t>Emporia State Univ (3)</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6B25D1C5-A047-D74B-87F1-D0D56AD2D5E1}"/>
              </a:ext>
            </a:extLst>
          </p:cNvPr>
          <p:cNvSpPr txBox="1"/>
          <p:nvPr/>
        </p:nvSpPr>
        <p:spPr>
          <a:xfrm>
            <a:off x="317574" y="1232321"/>
            <a:ext cx="7759626" cy="646331"/>
          </a:xfrm>
          <a:prstGeom prst="rect">
            <a:avLst/>
          </a:prstGeom>
          <a:noFill/>
        </p:spPr>
        <p:txBody>
          <a:bodyPr wrap="square" rtlCol="0">
            <a:spAutoFit/>
          </a:bodyPr>
          <a:lstStyle/>
          <a:p>
            <a:pPr marL="114300" indent="0">
              <a:buNone/>
            </a:pPr>
            <a:r>
              <a:rPr lang="en-US" dirty="0">
                <a:latin typeface="Arial"/>
                <a:cs typeface="Arial"/>
              </a:rPr>
              <a:t>Former athletes in the STC Youth Program have earned scholarships (and currently compete) at:</a:t>
            </a:r>
          </a:p>
        </p:txBody>
      </p:sp>
      <p:sp>
        <p:nvSpPr>
          <p:cNvPr id="8" name="Content Placeholder 2">
            <a:extLst>
              <a:ext uri="{FF2B5EF4-FFF2-40B4-BE49-F238E27FC236}">
                <a16:creationId xmlns:a16="http://schemas.microsoft.com/office/drawing/2014/main" id="{79A91E81-FFB5-224B-9657-3C64048E6574}"/>
              </a:ext>
            </a:extLst>
          </p:cNvPr>
          <p:cNvSpPr txBox="1">
            <a:spLocks/>
          </p:cNvSpPr>
          <p:nvPr/>
        </p:nvSpPr>
        <p:spPr>
          <a:xfrm>
            <a:off x="4267200" y="1975867"/>
            <a:ext cx="4267004" cy="488213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latin typeface="Arial"/>
                <a:cs typeface="Arial"/>
              </a:rPr>
              <a:t>Bethel College (1)</a:t>
            </a:r>
          </a:p>
          <a:p>
            <a:r>
              <a:rPr lang="en-US" dirty="0">
                <a:latin typeface="Arial"/>
                <a:cs typeface="Arial"/>
              </a:rPr>
              <a:t>Oklahoma Baptist (1)</a:t>
            </a:r>
          </a:p>
          <a:p>
            <a:r>
              <a:rPr lang="en-US" dirty="0">
                <a:latin typeface="Arial"/>
                <a:cs typeface="Arial"/>
              </a:rPr>
              <a:t>Southwestern College</a:t>
            </a:r>
          </a:p>
          <a:p>
            <a:r>
              <a:rPr lang="en-US" dirty="0">
                <a:latin typeface="Arial"/>
                <a:cs typeface="Arial"/>
              </a:rPr>
              <a:t>Fresno Pacific University (1)</a:t>
            </a:r>
          </a:p>
          <a:p>
            <a:r>
              <a:rPr lang="en-US" dirty="0">
                <a:latin typeface="Arial"/>
                <a:cs typeface="Arial"/>
              </a:rPr>
              <a:t>Missouri S &amp; T University (1)</a:t>
            </a:r>
          </a:p>
          <a:p>
            <a:r>
              <a:rPr lang="en-US" dirty="0">
                <a:latin typeface="Arial"/>
                <a:cs typeface="Arial"/>
              </a:rPr>
              <a:t>Friends University</a:t>
            </a:r>
          </a:p>
          <a:p>
            <a:r>
              <a:rPr lang="en-US" dirty="0">
                <a:latin typeface="Arial"/>
                <a:cs typeface="Arial"/>
              </a:rPr>
              <a:t>Washburn University (1)</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44308421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2020-2021</a:t>
            </a:r>
          </a:p>
        </p:txBody>
      </p:sp>
      <p:sp>
        <p:nvSpPr>
          <p:cNvPr id="3" name="Content Placeholder 2"/>
          <p:cNvSpPr>
            <a:spLocks noGrp="1"/>
          </p:cNvSpPr>
          <p:nvPr>
            <p:ph idx="1"/>
          </p:nvPr>
        </p:nvSpPr>
        <p:spPr>
          <a:xfrm>
            <a:off x="286169" y="1417637"/>
            <a:ext cx="8121228" cy="5272657"/>
          </a:xfrm>
          <a:solidFill>
            <a:schemeClr val="accent1">
              <a:alpha val="36256"/>
            </a:schemeClr>
          </a:solidFill>
        </p:spPr>
        <p:txBody>
          <a:bodyPr>
            <a:normAutofit/>
          </a:bodyPr>
          <a:lstStyle/>
          <a:p>
            <a:pPr marL="114300" indent="0">
              <a:buNone/>
            </a:pPr>
            <a:r>
              <a:rPr lang="en-US" sz="2800" dirty="0">
                <a:latin typeface="Arial"/>
                <a:cs typeface="Arial"/>
              </a:rPr>
              <a:t>2020 high school graduates and Alum of the STC Youth Program have earned scholarships to compete this fall at:</a:t>
            </a:r>
          </a:p>
          <a:p>
            <a:r>
              <a:rPr lang="en-US" sz="2600" dirty="0">
                <a:effectLst>
                  <a:outerShdw blurRad="50800" dist="50800" dir="5400000" algn="ctr" rotWithShape="0">
                    <a:srgbClr val="FFFF00"/>
                  </a:outerShdw>
                </a:effectLst>
                <a:latin typeface="Arial"/>
                <a:cs typeface="Arial"/>
              </a:rPr>
              <a:t>Wichita State University </a:t>
            </a:r>
            <a:r>
              <a:rPr lang="en-US" sz="2600" dirty="0">
                <a:latin typeface="Arial"/>
                <a:cs typeface="Arial"/>
              </a:rPr>
              <a:t>(5)</a:t>
            </a:r>
          </a:p>
          <a:p>
            <a:r>
              <a:rPr lang="en-US" sz="2600" dirty="0">
                <a:solidFill>
                  <a:srgbClr val="7030A0"/>
                </a:solidFill>
                <a:latin typeface="Arial"/>
                <a:cs typeface="Arial"/>
              </a:rPr>
              <a:t>Kansas State University (1)</a:t>
            </a:r>
          </a:p>
          <a:p>
            <a:r>
              <a:rPr lang="en-US" sz="2600" dirty="0">
                <a:effectLst>
                  <a:outerShdw blurRad="50800" dist="50800" dir="5400000" algn="ctr" rotWithShape="0">
                    <a:srgbClr val="FFFF00"/>
                  </a:outerShdw>
                </a:effectLst>
                <a:latin typeface="Arial"/>
                <a:cs typeface="Arial"/>
              </a:rPr>
              <a:t>Emporia State University </a:t>
            </a:r>
            <a:r>
              <a:rPr lang="en-US" sz="2600" dirty="0">
                <a:latin typeface="Arial"/>
                <a:cs typeface="Arial"/>
              </a:rPr>
              <a:t>(1)</a:t>
            </a:r>
          </a:p>
          <a:p>
            <a:r>
              <a:rPr lang="en-US" sz="2600" dirty="0">
                <a:latin typeface="Arial"/>
                <a:cs typeface="Arial"/>
              </a:rPr>
              <a:t>Sterling College (1)</a:t>
            </a:r>
          </a:p>
          <a:p>
            <a:r>
              <a:rPr lang="en-US" sz="2600" dirty="0">
                <a:latin typeface="Arial"/>
                <a:cs typeface="Arial"/>
              </a:rPr>
              <a:t>Oklahoma Baptist University (1)</a:t>
            </a:r>
          </a:p>
          <a:p>
            <a:r>
              <a:rPr lang="en-US" sz="2600" dirty="0">
                <a:latin typeface="Arial"/>
                <a:cs typeface="Arial"/>
              </a:rPr>
              <a:t>Bethel College (1)</a:t>
            </a:r>
          </a:p>
          <a:p>
            <a:r>
              <a:rPr lang="en-US" sz="2600" dirty="0">
                <a:latin typeface="Arial"/>
                <a:cs typeface="Arial"/>
              </a:rPr>
              <a:t>Cowley County Community College (1)</a:t>
            </a:r>
          </a:p>
          <a:p>
            <a:r>
              <a:rPr lang="en-US" sz="2600" dirty="0">
                <a:latin typeface="Arial"/>
                <a:cs typeface="Arial"/>
              </a:rPr>
              <a:t>Butler County Community College (1)</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45641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2019-2020</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2019 high school graduates and Alum of the STC Youth Program earned scholarships to compete at:</a:t>
            </a:r>
          </a:p>
          <a:p>
            <a:r>
              <a:rPr lang="en-US" sz="2600" dirty="0">
                <a:latin typeface="Arial"/>
                <a:cs typeface="Arial"/>
              </a:rPr>
              <a:t>West Point – US Army Military Academy (2)</a:t>
            </a:r>
          </a:p>
          <a:p>
            <a:r>
              <a:rPr lang="en-US" sz="2600" dirty="0">
                <a:latin typeface="Arial"/>
                <a:cs typeface="Arial"/>
              </a:rPr>
              <a:t>Louisiana-Monroe (1)</a:t>
            </a:r>
          </a:p>
          <a:p>
            <a:r>
              <a:rPr lang="en-US" sz="2600" dirty="0">
                <a:latin typeface="Arial"/>
                <a:cs typeface="Arial"/>
              </a:rPr>
              <a:t>Emporia State University (2)</a:t>
            </a:r>
          </a:p>
          <a:p>
            <a:r>
              <a:rPr lang="en-US" sz="2600" dirty="0">
                <a:latin typeface="Arial"/>
                <a:cs typeface="Arial"/>
              </a:rPr>
              <a:t>Fort Hays State University (1)</a:t>
            </a:r>
          </a:p>
          <a:p>
            <a:r>
              <a:rPr lang="en-US" sz="2600" dirty="0">
                <a:latin typeface="Arial"/>
                <a:cs typeface="Arial"/>
              </a:rPr>
              <a:t>University of Colorado at Colorado Springs (1)</a:t>
            </a:r>
          </a:p>
          <a:p>
            <a:r>
              <a:rPr lang="en-US" sz="2600" dirty="0">
                <a:latin typeface="Arial"/>
                <a:cs typeface="Arial"/>
              </a:rPr>
              <a:t>Southwestern College (1)</a:t>
            </a:r>
          </a:p>
          <a:p>
            <a:r>
              <a:rPr lang="en-US" sz="2800" dirty="0">
                <a:latin typeface="Arial"/>
                <a:cs typeface="Arial"/>
              </a:rPr>
              <a:t>Hutchinson Community College (2)</a:t>
            </a:r>
          </a:p>
        </p:txBody>
      </p:sp>
      <p:sp>
        <p:nvSpPr>
          <p:cNvPr id="4" name="Slide Number Placeholder 3"/>
          <p:cNvSpPr>
            <a:spLocks noGrp="1"/>
          </p:cNvSpPr>
          <p:nvPr>
            <p:ph type="sldNum" sz="quarter" idx="12"/>
          </p:nvPr>
        </p:nvSpPr>
        <p:spPr/>
        <p:txBody>
          <a:bodyPr/>
          <a:lstStyle/>
          <a:p>
            <a:fld id="{34452F5A-1E19-4F47-A5DD-CF3E6D8BC662}" type="slidenum">
              <a:rPr lang="en-US" smtClean="0"/>
              <a:t>16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728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Contacts…</a:t>
            </a:r>
          </a:p>
        </p:txBody>
      </p:sp>
      <p:sp>
        <p:nvSpPr>
          <p:cNvPr id="13" name="Content Placeholder 12">
            <a:extLst>
              <a:ext uri="{FF2B5EF4-FFF2-40B4-BE49-F238E27FC236}">
                <a16:creationId xmlns:a16="http://schemas.microsoft.com/office/drawing/2014/main" id="{95774454-9AD2-5840-89AE-7257E91DDB35}"/>
              </a:ext>
            </a:extLst>
          </p:cNvPr>
          <p:cNvSpPr>
            <a:spLocks noGrp="1"/>
          </p:cNvSpPr>
          <p:nvPr>
            <p:ph idx="1"/>
          </p:nvPr>
        </p:nvSpPr>
        <p:spPr>
          <a:xfrm>
            <a:off x="457199" y="1600200"/>
            <a:ext cx="7950197" cy="4800600"/>
          </a:xfrm>
        </p:spPr>
        <p:txBody>
          <a:bodyPr/>
          <a:lstStyle/>
          <a:p>
            <a:r>
              <a:rPr lang="en-US" sz="2800" b="1" dirty="0"/>
              <a:t>Wichita State University – Wichita KS – NCAA D1</a:t>
            </a:r>
          </a:p>
          <a:p>
            <a:pPr lvl="1"/>
            <a:r>
              <a:rPr lang="en-US" dirty="0"/>
              <a:t>Steve Rainbolt – </a:t>
            </a:r>
            <a:r>
              <a:rPr lang="en-US" dirty="0">
                <a:hlinkClick r:id="rId2"/>
              </a:rPr>
              <a:t>www.goshockers.com</a:t>
            </a:r>
            <a:endParaRPr lang="en-US" dirty="0"/>
          </a:p>
          <a:p>
            <a:r>
              <a:rPr lang="en-US" sz="2800" b="1" dirty="0"/>
              <a:t>Friends University – Wichita KS – NAIA</a:t>
            </a:r>
          </a:p>
          <a:p>
            <a:pPr lvl="1"/>
            <a:r>
              <a:rPr lang="en-US" dirty="0"/>
              <a:t>Henry Brun – </a:t>
            </a:r>
            <a:r>
              <a:rPr lang="en-US" dirty="0">
                <a:hlinkClick r:id="rId3"/>
              </a:rPr>
              <a:t>www.friendsathletics.com</a:t>
            </a:r>
            <a:endParaRPr lang="en-US" dirty="0"/>
          </a:p>
          <a:p>
            <a:r>
              <a:rPr lang="en-US" sz="2800" b="1" dirty="0"/>
              <a:t>Emporia State University – Emporia KS – NCAA D2</a:t>
            </a:r>
          </a:p>
          <a:p>
            <a:pPr lvl="1"/>
            <a:r>
              <a:rPr lang="en-US" dirty="0"/>
              <a:t>Steven Blocker – </a:t>
            </a:r>
            <a:r>
              <a:rPr lang="en-US" dirty="0">
                <a:hlinkClick r:id="rId4"/>
              </a:rPr>
              <a:t>www.esuhornets.com</a:t>
            </a:r>
            <a:endParaRPr lang="en-US" dirty="0"/>
          </a:p>
          <a:p>
            <a:pPr lvl="1"/>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71476331"/>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18</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SHOCKER TRACK CLUB OVERVIEW</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2</a:t>
            </a:fld>
            <a:endParaRPr lang="en-US" dirty="0"/>
          </a:p>
        </p:txBody>
      </p:sp>
    </p:spTree>
    <p:extLst>
      <p:ext uri="{BB962C8B-B14F-4D97-AF65-F5344CB8AC3E}">
        <p14:creationId xmlns:p14="http://schemas.microsoft.com/office/powerpoint/2010/main" val="246742177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686750" y="5120570"/>
            <a:ext cx="3985013" cy="1453019"/>
          </a:xfrm>
          <a:prstGeom prst="rect">
            <a:avLst/>
          </a:prstGeom>
          <a:effectLst>
            <a:softEdge rad="38100"/>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31AA-E185-3D4D-81D9-143186E0FB6A}"/>
              </a:ext>
            </a:extLst>
          </p:cNvPr>
          <p:cNvSpPr>
            <a:spLocks noGrp="1"/>
          </p:cNvSpPr>
          <p:nvPr>
            <p:ph type="title"/>
          </p:nvPr>
        </p:nvSpPr>
        <p:spPr/>
        <p:txBody>
          <a:bodyPr/>
          <a:lstStyle/>
          <a:p>
            <a:r>
              <a:rPr lang="en-US" dirty="0">
                <a:solidFill>
                  <a:schemeClr val="tx1"/>
                </a:solidFill>
                <a:latin typeface="Impact" panose="020B0806030902050204" pitchFamily="34" charset="0"/>
              </a:rPr>
              <a:t>Other Requirements</a:t>
            </a:r>
          </a:p>
        </p:txBody>
      </p:sp>
      <p:sp>
        <p:nvSpPr>
          <p:cNvPr id="3" name="Content Placeholder 2">
            <a:extLst>
              <a:ext uri="{FF2B5EF4-FFF2-40B4-BE49-F238E27FC236}">
                <a16:creationId xmlns:a16="http://schemas.microsoft.com/office/drawing/2014/main" id="{CB2BF328-44B5-4C4B-9F5E-391EBD74856C}"/>
              </a:ext>
            </a:extLst>
          </p:cNvPr>
          <p:cNvSpPr>
            <a:spLocks noGrp="1"/>
          </p:cNvSpPr>
          <p:nvPr>
            <p:ph idx="1"/>
          </p:nvPr>
        </p:nvSpPr>
        <p:spPr/>
        <p:txBody>
          <a:bodyPr/>
          <a:lstStyle/>
          <a:p>
            <a:r>
              <a:rPr lang="en-US" dirty="0">
                <a:hlinkClick r:id="rId2"/>
              </a:rPr>
              <a:t>CollegeEligibilityRequirementsperKSHSAA</a:t>
            </a:r>
            <a:endParaRPr lang="en-US" dirty="0"/>
          </a:p>
          <a:p>
            <a:endParaRPr lang="en-US" dirty="0"/>
          </a:p>
        </p:txBody>
      </p:sp>
      <p:sp>
        <p:nvSpPr>
          <p:cNvPr id="4" name="Slide Number Placeholder 3">
            <a:extLst>
              <a:ext uri="{FF2B5EF4-FFF2-40B4-BE49-F238E27FC236}">
                <a16:creationId xmlns:a16="http://schemas.microsoft.com/office/drawing/2014/main" id="{AE6FB2E9-A25E-DF4B-83FC-8DCB919DD777}"/>
              </a:ext>
            </a:extLst>
          </p:cNvPr>
          <p:cNvSpPr>
            <a:spLocks noGrp="1"/>
          </p:cNvSpPr>
          <p:nvPr>
            <p:ph type="sldNum" sz="quarter" idx="12"/>
          </p:nvPr>
        </p:nvSpPr>
        <p:spPr/>
        <p:txBody>
          <a:bodyPr/>
          <a:lstStyle/>
          <a:p>
            <a:fld id="{1D090886-B715-8945-98E5-4A2447DA0965}" type="slidenum">
              <a:rPr lang="en-US" smtClean="0"/>
              <a:t>21</a:t>
            </a:fld>
            <a:endParaRPr lang="en-US" dirty="0"/>
          </a:p>
        </p:txBody>
      </p:sp>
    </p:spTree>
    <p:extLst>
      <p:ext uri="{BB962C8B-B14F-4D97-AF65-F5344CB8AC3E}">
        <p14:creationId xmlns:p14="http://schemas.microsoft.com/office/powerpoint/2010/main" val="786341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8800" dirty="0">
                <a:latin typeface="Arial"/>
                <a:cs typeface="Arial"/>
              </a:rPr>
              <a:t>For colleges without football – the Track and Field Team is typically the largest athletic team on campus</a:t>
            </a:r>
          </a:p>
          <a:p>
            <a:pPr marL="114300" indent="0">
              <a:buNone/>
            </a:pPr>
            <a:endParaRPr lang="en-US" sz="8800" dirty="0">
              <a:latin typeface="Arial"/>
              <a:cs typeface="Arial"/>
            </a:endParaRPr>
          </a:p>
          <a:p>
            <a:r>
              <a:rPr lang="en-US" sz="8800" dirty="0">
                <a:latin typeface="Arial"/>
                <a:cs typeface="Arial"/>
              </a:rPr>
              <a:t>Some scholarships are based upon ability to score at conference meets</a:t>
            </a:r>
          </a:p>
          <a:p>
            <a:endParaRPr lang="en-US" sz="8800" dirty="0">
              <a:latin typeface="Arial"/>
              <a:cs typeface="Arial"/>
            </a:endParaRPr>
          </a:p>
          <a:p>
            <a:r>
              <a:rPr lang="en-US" sz="8800" dirty="0">
                <a:latin typeface="Arial"/>
                <a:cs typeface="Arial"/>
              </a:rPr>
              <a:t>Athletes competing in Track &amp; Field AND Cross-Country sometimes earn more scholarship benefits</a:t>
            </a:r>
          </a:p>
          <a:p>
            <a:pPr marL="114300" indent="0">
              <a:buNone/>
            </a:pPr>
            <a:endParaRPr lang="en-US" sz="8800" dirty="0">
              <a:latin typeface="Arial"/>
              <a:cs typeface="Arial"/>
            </a:endParaRPr>
          </a:p>
          <a:p>
            <a:r>
              <a:rPr lang="en-US" sz="8800" dirty="0">
                <a:latin typeface="Arial"/>
                <a:cs typeface="Arial"/>
              </a:rPr>
              <a:t>Redshirting can be good</a:t>
            </a:r>
          </a:p>
          <a:p>
            <a:endParaRPr lang="en-US" sz="8800" dirty="0">
              <a:latin typeface="Arial"/>
              <a:cs typeface="Arial"/>
            </a:endParaRPr>
          </a:p>
          <a:p>
            <a:r>
              <a:rPr lang="en-US" sz="8800" dirty="0">
                <a:latin typeface="Arial"/>
                <a:cs typeface="Arial"/>
              </a:rPr>
              <a:t>NCAA D3 schools and Ivy League D1 schools do not offer athletic scholarships</a:t>
            </a:r>
          </a:p>
          <a:p>
            <a:endParaRPr lang="en-US" sz="8800" dirty="0">
              <a:latin typeface="Arial"/>
              <a:cs typeface="Arial"/>
            </a:endParaRPr>
          </a:p>
          <a:p>
            <a:r>
              <a:rPr lang="en-US" sz="8800" dirty="0">
                <a:latin typeface="Arial"/>
                <a:cs typeface="Arial"/>
              </a:rPr>
              <a:t>Not all Track &amp; Field athletes receive full scholarships</a:t>
            </a:r>
          </a:p>
          <a:p>
            <a:pPr lvl="1"/>
            <a:r>
              <a:rPr lang="en-US" sz="7200" dirty="0">
                <a:latin typeface="Arial"/>
                <a:cs typeface="Arial"/>
              </a:rPr>
              <a:t>Track and Field typically has 12.6 scholarships available </a:t>
            </a:r>
          </a:p>
          <a:p>
            <a:endParaRPr lang="en-US" sz="88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Scholarship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Men’s T&amp;F programs have fully funded -</a:t>
            </a:r>
          </a:p>
          <a:p>
            <a:pPr lvl="1"/>
            <a:r>
              <a:rPr lang="en-US" sz="8600" dirty="0">
                <a:latin typeface="Arial" panose="020B0604020202020204" pitchFamily="34" charset="0"/>
                <a:cs typeface="Arial" panose="020B0604020202020204" pitchFamily="34" charset="0"/>
              </a:rPr>
              <a:t>NCAA D1 schools have 12.6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Women’s T&amp;F programs have fully funded -</a:t>
            </a:r>
          </a:p>
          <a:p>
            <a:pPr lvl="1"/>
            <a:r>
              <a:rPr lang="en-US" sz="8600" dirty="0">
                <a:latin typeface="Arial" panose="020B0604020202020204" pitchFamily="34" charset="0"/>
                <a:cs typeface="Arial" panose="020B0604020202020204" pitchFamily="34" charset="0"/>
              </a:rPr>
              <a:t>NCAA D1 schools have 18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0917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265394" y="1268943"/>
            <a:ext cx="8003611" cy="558905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48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r>
              <a:rPr lang="en-US" sz="9600" dirty="0">
                <a:latin typeface="Arial"/>
                <a:cs typeface="Arial"/>
              </a:rPr>
              <a:t>Uniforms and Training Gear</a:t>
            </a:r>
          </a:p>
          <a:p>
            <a:pPr lvl="1"/>
            <a:endParaRPr lang="en-US" sz="9600" dirty="0">
              <a:latin typeface="Arial"/>
              <a:cs typeface="Arial"/>
            </a:endParaRPr>
          </a:p>
          <a:p>
            <a:pPr lvl="1"/>
            <a:r>
              <a:rPr lang="en-US" sz="9600" dirty="0">
                <a:highlight>
                  <a:srgbClr val="FFFF00"/>
                </a:highlight>
                <a:latin typeface="Arial"/>
                <a:cs typeface="Arial"/>
              </a:rPr>
              <a:t>Training in their sport/event</a:t>
            </a:r>
          </a:p>
          <a:p>
            <a:pPr lvl="1"/>
            <a:r>
              <a:rPr lang="en-US" sz="9600" dirty="0">
                <a:highlight>
                  <a:srgbClr val="FFFF00"/>
                </a:highlight>
                <a:latin typeface="Arial"/>
                <a:cs typeface="Arial"/>
              </a:rPr>
              <a:t>Access to Trainers</a:t>
            </a:r>
          </a:p>
          <a:p>
            <a:pPr lvl="1"/>
            <a:r>
              <a:rPr lang="en-US" sz="9600" dirty="0">
                <a:highlight>
                  <a:srgbClr val="FFFF00"/>
                </a:highlight>
                <a:latin typeface="Arial"/>
                <a:cs typeface="Arial"/>
              </a:rPr>
              <a:t>Weight and Physical Development Training</a:t>
            </a:r>
          </a:p>
          <a:p>
            <a:pPr lvl="1"/>
            <a:r>
              <a:rPr lang="en-US" sz="9600" dirty="0">
                <a:highlight>
                  <a:srgbClr val="FFFF00"/>
                </a:highlight>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176494" y="1417638"/>
            <a:ext cx="8003611" cy="536514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latin typeface="Arial"/>
                <a:cs typeface="Arial"/>
              </a:rPr>
              <a:t>Training in their sport/event</a:t>
            </a:r>
          </a:p>
          <a:p>
            <a:pPr lvl="1"/>
            <a:r>
              <a:rPr lang="en-US" sz="9600" dirty="0">
                <a:latin typeface="Arial"/>
                <a:cs typeface="Arial"/>
              </a:rPr>
              <a:t>Access to Trainers</a:t>
            </a:r>
          </a:p>
          <a:p>
            <a:pPr lvl="1"/>
            <a:r>
              <a:rPr lang="en-US" sz="9600" dirty="0">
                <a:latin typeface="Arial"/>
                <a:cs typeface="Arial"/>
              </a:rPr>
              <a:t>Weight and Physical Development Training</a:t>
            </a:r>
          </a:p>
          <a:p>
            <a:pPr lvl="1"/>
            <a:r>
              <a:rPr lang="en-US" sz="9600" dirty="0">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53F6B1A5-8AB8-D746-872C-3A2CF9A63FCC}"/>
              </a:ext>
            </a:extLst>
          </p:cNvPr>
          <p:cNvSpPr txBox="1"/>
          <p:nvPr/>
        </p:nvSpPr>
        <p:spPr>
          <a:xfrm rot="20476363">
            <a:off x="200638" y="3963224"/>
            <a:ext cx="8303030" cy="769441"/>
          </a:xfrm>
          <a:prstGeom prst="rect">
            <a:avLst/>
          </a:prstGeom>
          <a:solidFill>
            <a:schemeClr val="accent1"/>
          </a:solidFill>
        </p:spPr>
        <p:txBody>
          <a:bodyPr wrap="square" rtlCol="0">
            <a:spAutoFit/>
          </a:bodyPr>
          <a:lstStyle/>
          <a:p>
            <a:pPr algn="ctr"/>
            <a:r>
              <a:rPr lang="en-US" sz="4400" dirty="0">
                <a:latin typeface="Bodoni 72 Book" pitchFamily="2" charset="0"/>
              </a:rPr>
              <a:t>LIFE and PROFESSIONAL SKILLS!</a:t>
            </a:r>
          </a:p>
        </p:txBody>
      </p:sp>
    </p:spTree>
    <p:extLst>
      <p:ext uri="{BB962C8B-B14F-4D97-AF65-F5344CB8AC3E}">
        <p14:creationId xmlns:p14="http://schemas.microsoft.com/office/powerpoint/2010/main" val="2315046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1"/>
            <a:ext cx="8003611" cy="5365147"/>
          </a:xfrm>
        </p:spPr>
        <p:txBody>
          <a:bodyPr>
            <a:normAutofit fontScale="25000" lnSpcReduction="20000"/>
          </a:bodyPr>
          <a:lstStyle/>
          <a:p>
            <a:pPr marL="114300" indent="0" algn="ctr">
              <a:buNone/>
            </a:pPr>
            <a:endParaRPr lang="en-US" sz="7000" dirty="0">
              <a:latin typeface="Arial"/>
              <a:cs typeface="Arial"/>
            </a:endParaRPr>
          </a:p>
          <a:p>
            <a:pPr marL="114300" indent="0" algn="ctr">
              <a:buNone/>
            </a:pPr>
            <a:r>
              <a:rPr lang="en-US" sz="11200" dirty="0">
                <a:latin typeface="Arial"/>
                <a:cs typeface="Arial"/>
              </a:rPr>
              <a:t>Verifiable times or marks</a:t>
            </a:r>
          </a:p>
          <a:p>
            <a:pPr marL="114300" indent="0" algn="ctr">
              <a:buNone/>
            </a:pPr>
            <a:endParaRPr lang="en-US" sz="11200" dirty="0">
              <a:latin typeface="Arial"/>
              <a:cs typeface="Arial"/>
            </a:endParaRPr>
          </a:p>
          <a:p>
            <a:pPr marL="114300" indent="0" algn="ctr">
              <a:buNone/>
            </a:pPr>
            <a:r>
              <a:rPr lang="en-US" sz="11200" dirty="0">
                <a:latin typeface="Arial"/>
                <a:cs typeface="Arial"/>
              </a:rPr>
              <a:t>Diversity in events</a:t>
            </a:r>
          </a:p>
          <a:p>
            <a:pPr marL="114300" indent="0" algn="ctr">
              <a:buNone/>
            </a:pPr>
            <a:endParaRPr lang="en-US" sz="11200" dirty="0">
              <a:latin typeface="Arial"/>
              <a:cs typeface="Arial"/>
            </a:endParaRPr>
          </a:p>
          <a:p>
            <a:pPr marL="114300" indent="0" algn="ctr">
              <a:buNone/>
            </a:pPr>
            <a:r>
              <a:rPr lang="en-US" sz="11200" dirty="0">
                <a:latin typeface="Arial"/>
                <a:cs typeface="Arial"/>
              </a:rPr>
              <a:t>Multi-Sport Athletes</a:t>
            </a:r>
          </a:p>
          <a:p>
            <a:pPr marL="114300" indent="0" algn="ctr">
              <a:buNone/>
            </a:pPr>
            <a:endParaRPr lang="en-US" sz="11200" dirty="0">
              <a:latin typeface="Arial"/>
              <a:cs typeface="Arial"/>
            </a:endParaRPr>
          </a:p>
          <a:p>
            <a:pPr marL="114300" indent="0" algn="ctr">
              <a:buNone/>
            </a:pPr>
            <a:r>
              <a:rPr lang="en-US" sz="11200" dirty="0">
                <a:latin typeface="Arial"/>
                <a:cs typeface="Arial"/>
              </a:rPr>
              <a:t>Students involved in school and community activities</a:t>
            </a:r>
          </a:p>
          <a:p>
            <a:pPr marL="114300" indent="0" algn="ctr">
              <a:buNone/>
            </a:pPr>
            <a:endParaRPr lang="en-US" sz="11200" dirty="0">
              <a:latin typeface="Arial"/>
              <a:cs typeface="Arial"/>
            </a:endParaRPr>
          </a:p>
          <a:p>
            <a:pPr marL="114300" indent="0" algn="ctr">
              <a:buNone/>
            </a:pPr>
            <a:r>
              <a:rPr lang="en-US" sz="11200" dirty="0">
                <a:latin typeface="Arial"/>
                <a:cs typeface="Arial"/>
              </a:rPr>
              <a:t>“Clean” social media accounts</a:t>
            </a:r>
          </a:p>
          <a:p>
            <a:pPr marL="114300" indent="0" algn="ctr">
              <a:buNone/>
            </a:pPr>
            <a:endParaRPr lang="en-US" sz="11200" dirty="0">
              <a:latin typeface="Arial"/>
              <a:cs typeface="Arial"/>
            </a:endParaRPr>
          </a:p>
          <a:p>
            <a:pPr marL="114300" indent="0" algn="ctr">
              <a:buNone/>
            </a:pPr>
            <a:r>
              <a:rPr lang="en-US" sz="11200" dirty="0">
                <a:latin typeface="Arial"/>
                <a:cs typeface="Arial"/>
              </a:rPr>
              <a:t>Great students – Leaders!</a:t>
            </a:r>
          </a:p>
          <a:p>
            <a:endParaRPr lang="en-US" sz="11200" dirty="0">
              <a:latin typeface="Arial"/>
              <a:cs typeface="Arial"/>
            </a:endParaRP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Athletic Standard Marks ..</a:t>
            </a:r>
          </a:p>
        </p:txBody>
      </p:sp>
      <p:sp>
        <p:nvSpPr>
          <p:cNvPr id="3" name="Content Placeholder 2"/>
          <p:cNvSpPr>
            <a:spLocks noGrp="1"/>
          </p:cNvSpPr>
          <p:nvPr>
            <p:ph idx="1"/>
          </p:nvPr>
        </p:nvSpPr>
        <p:spPr>
          <a:xfrm>
            <a:off x="176494" y="1332642"/>
            <a:ext cx="8003611" cy="4316318"/>
          </a:xfrm>
        </p:spPr>
        <p:txBody>
          <a:bodyPr>
            <a:normAutofit fontScale="25000" lnSpcReduction="20000"/>
          </a:bodyPr>
          <a:lstStyle/>
          <a:p>
            <a:pPr marL="114300" indent="0">
              <a:buNone/>
            </a:pPr>
            <a:r>
              <a:rPr lang="en-US" sz="11200" dirty="0">
                <a:latin typeface="Arial"/>
                <a:cs typeface="Arial"/>
              </a:rPr>
              <a:t>Consider the following …</a:t>
            </a:r>
          </a:p>
          <a:p>
            <a:pPr marL="114300" indent="0">
              <a:buNone/>
            </a:pPr>
            <a:endParaRPr lang="en-US" sz="5600" dirty="0">
              <a:latin typeface="Arial"/>
              <a:cs typeface="Arial"/>
            </a:endParaRPr>
          </a:p>
          <a:p>
            <a:pPr lvl="1"/>
            <a:r>
              <a:rPr lang="en-US" sz="9600" dirty="0">
                <a:latin typeface="Arial"/>
                <a:cs typeface="Arial"/>
              </a:rPr>
              <a:t>Men’s -</a:t>
            </a:r>
          </a:p>
          <a:p>
            <a:pPr lvl="2"/>
            <a:r>
              <a:rPr lang="en-US" sz="9400" dirty="0">
                <a:latin typeface="Arial"/>
                <a:cs typeface="Arial"/>
                <a:hlinkClick r:id="rId2"/>
              </a:rPr>
              <a:t>NCSA Men's T&amp;F Standards by Division</a:t>
            </a:r>
            <a:endParaRPr lang="en-US" sz="9400" dirty="0">
              <a:latin typeface="Arial"/>
              <a:cs typeface="Arial"/>
            </a:endParaRPr>
          </a:p>
          <a:p>
            <a:pPr marL="411480" lvl="1" indent="0">
              <a:buNone/>
            </a:pPr>
            <a:endParaRPr lang="en-US" sz="5700" dirty="0">
              <a:latin typeface="Arial"/>
              <a:cs typeface="Arial"/>
            </a:endParaRPr>
          </a:p>
          <a:p>
            <a:pPr lvl="1"/>
            <a:r>
              <a:rPr lang="en-US" sz="9600" dirty="0">
                <a:latin typeface="Arial"/>
                <a:cs typeface="Arial"/>
              </a:rPr>
              <a:t>Women’s –</a:t>
            </a:r>
          </a:p>
          <a:p>
            <a:pPr lvl="2"/>
            <a:r>
              <a:rPr lang="en-US" sz="9400" dirty="0">
                <a:latin typeface="Arial"/>
                <a:cs typeface="Arial"/>
                <a:hlinkClick r:id="rId3"/>
              </a:rPr>
              <a:t>NCSA Women's T&amp;F Standards by Division</a:t>
            </a:r>
            <a:endParaRPr lang="en-US" sz="9400" dirty="0">
              <a:latin typeface="Arial"/>
              <a:cs typeface="Arial"/>
            </a:endParaRPr>
          </a:p>
          <a:p>
            <a:endParaRPr lang="en-US" sz="9800" dirty="0">
              <a:latin typeface="Arial"/>
              <a:cs typeface="Arial"/>
            </a:endParaRPr>
          </a:p>
          <a:p>
            <a:endParaRPr lang="en-US" sz="9800" dirty="0">
              <a:latin typeface="Arial"/>
              <a:cs typeface="Arial"/>
            </a:endParaRPr>
          </a:p>
          <a:p>
            <a:pPr lvl="1"/>
            <a:r>
              <a:rPr lang="en-US" sz="9600" dirty="0">
                <a:latin typeface="Arial"/>
                <a:cs typeface="Arial"/>
              </a:rPr>
              <a:t>NCAA D1 National Championship Meet Standards are considerably tougher </a:t>
            </a:r>
            <a:r>
              <a:rPr lang="en-US" sz="9600">
                <a:latin typeface="Arial"/>
                <a:cs typeface="Arial"/>
              </a:rPr>
              <a:t>to meet,</a:t>
            </a:r>
            <a:endParaRPr lang="en-US" sz="96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9393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Academic Requirements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In general, the following is required for admittance to a NCAA Division 1 University –</a:t>
            </a:r>
          </a:p>
          <a:p>
            <a:pPr marL="114300" indent="0">
              <a:buNone/>
            </a:pPr>
            <a:endParaRPr lang="en-US" sz="5600" dirty="0">
              <a:latin typeface="Arial"/>
              <a:cs typeface="Arial"/>
            </a:endParaRPr>
          </a:p>
          <a:p>
            <a:pPr marL="114300" indent="0">
              <a:buNone/>
            </a:pPr>
            <a:r>
              <a:rPr lang="en-US" sz="9600" dirty="0">
                <a:latin typeface="Arial"/>
                <a:cs typeface="Arial"/>
              </a:rPr>
              <a:t>16 Core Courses -</a:t>
            </a:r>
          </a:p>
          <a:p>
            <a:pPr lvl="1"/>
            <a:r>
              <a:rPr lang="en-US" sz="7200" dirty="0">
                <a:latin typeface="Arial"/>
                <a:cs typeface="Arial"/>
              </a:rPr>
              <a:t>4 years of English</a:t>
            </a:r>
          </a:p>
          <a:p>
            <a:pPr lvl="1"/>
            <a:r>
              <a:rPr lang="en-US" sz="7200" dirty="0">
                <a:latin typeface="Arial"/>
                <a:cs typeface="Arial"/>
              </a:rPr>
              <a:t>3 years of Math (Algebra 1 or Higher)</a:t>
            </a:r>
          </a:p>
          <a:p>
            <a:pPr lvl="1"/>
            <a:r>
              <a:rPr lang="en-US" sz="7200" dirty="0">
                <a:latin typeface="Arial"/>
                <a:cs typeface="Arial"/>
              </a:rPr>
              <a:t>2 years of natural of physical science </a:t>
            </a:r>
          </a:p>
          <a:p>
            <a:pPr lvl="2"/>
            <a:r>
              <a:rPr lang="en-US" sz="7200" dirty="0">
                <a:latin typeface="Arial"/>
                <a:cs typeface="Arial"/>
              </a:rPr>
              <a:t>(including one year of lab science)</a:t>
            </a:r>
          </a:p>
          <a:p>
            <a:pPr lvl="1"/>
            <a:r>
              <a:rPr lang="en-US" sz="7200" dirty="0">
                <a:latin typeface="Arial"/>
                <a:cs typeface="Arial"/>
              </a:rPr>
              <a:t>1 year (extra) of English, Math or natural or physical science</a:t>
            </a:r>
          </a:p>
          <a:p>
            <a:pPr lvl="1"/>
            <a:r>
              <a:rPr lang="en-US" sz="7200" dirty="0">
                <a:latin typeface="Arial"/>
                <a:cs typeface="Arial"/>
              </a:rPr>
              <a:t>2 years of social science</a:t>
            </a:r>
          </a:p>
          <a:p>
            <a:pPr lvl="1"/>
            <a:r>
              <a:rPr lang="en-US" sz="7200" dirty="0">
                <a:latin typeface="Arial"/>
                <a:cs typeface="Arial"/>
              </a:rPr>
              <a:t>4 years of extra core courses </a:t>
            </a:r>
          </a:p>
          <a:p>
            <a:pPr lvl="2"/>
            <a:r>
              <a:rPr lang="en-US" sz="7200" dirty="0">
                <a:latin typeface="Arial"/>
                <a:cs typeface="Arial"/>
              </a:rPr>
              <a:t>(from any category above) or a foreign language</a:t>
            </a:r>
          </a:p>
          <a:p>
            <a:endParaRPr lang="en-US" sz="5900" dirty="0">
              <a:latin typeface="Arial"/>
              <a:cs typeface="Arial"/>
            </a:endParaRPr>
          </a:p>
          <a:p>
            <a:r>
              <a:rPr lang="en-US" sz="9600" dirty="0">
                <a:latin typeface="Arial"/>
                <a:cs typeface="Arial"/>
              </a:rPr>
              <a:t>Minimum GPA</a:t>
            </a:r>
          </a:p>
          <a:p>
            <a:pPr marL="114300" indent="0">
              <a:buNone/>
            </a:pPr>
            <a:endParaRPr lang="en-US" sz="9600" dirty="0">
              <a:latin typeface="Arial"/>
              <a:cs typeface="Arial"/>
            </a:endParaRPr>
          </a:p>
          <a:p>
            <a:r>
              <a:rPr lang="en-US" sz="9600" dirty="0">
                <a:latin typeface="Arial"/>
                <a:cs typeface="Arial"/>
              </a:rPr>
              <a:t>Standardized Test Score -</a:t>
            </a:r>
          </a:p>
          <a:p>
            <a:pPr lvl="1"/>
            <a:r>
              <a:rPr lang="en-US" sz="7200" dirty="0">
                <a:latin typeface="Arial"/>
                <a:cs typeface="Arial"/>
              </a:rPr>
              <a:t>ACT or SAT</a:t>
            </a:r>
          </a:p>
          <a:p>
            <a:pPr lvl="1"/>
            <a:endParaRPr lang="en-US" sz="57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4901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337333"/>
            <a:ext cx="8121228" cy="5352962"/>
          </a:xfrm>
        </p:spPr>
        <p:txBody>
          <a:bodyPr>
            <a:normAutofit fontScale="92500" lnSpcReduction="1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Clearinghouse</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a:t>
            </a:r>
            <a:endParaRPr lang="en-US" sz="2400" b="1" dirty="0">
              <a:highlight>
                <a:srgbClr val="FFFF00"/>
              </a:highlight>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r>
              <a:rPr lang="en-US" sz="2600" dirty="0">
                <a:latin typeface="Arial"/>
                <a:cs typeface="Arial"/>
              </a:rPr>
              <a:t>Research Universities AND Athletics teams online</a:t>
            </a:r>
          </a:p>
          <a:p>
            <a:r>
              <a:rPr lang="en-US" sz="2600" dirty="0">
                <a:latin typeface="Arial"/>
                <a:cs typeface="Arial"/>
              </a:rPr>
              <a:t>Follow Coaches and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4"/>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921805" y="2870348"/>
            <a:ext cx="6135687" cy="600028"/>
          </a:xfrm>
        </p:spPr>
        <p:txBody>
          <a:bodyPr>
            <a:normAutofit/>
          </a:bodyPr>
          <a:lstStyle/>
          <a:p>
            <a:r>
              <a:rPr lang="en-US" sz="2800" dirty="0"/>
              <a:t>Mission</a:t>
            </a:r>
          </a:p>
        </p:txBody>
      </p:sp>
      <p:sp>
        <p:nvSpPr>
          <p:cNvPr id="5" name="Rectangle 4"/>
          <p:cNvSpPr/>
          <p:nvPr/>
        </p:nvSpPr>
        <p:spPr>
          <a:xfrm>
            <a:off x="883168" y="3458019"/>
            <a:ext cx="7024459" cy="3416320"/>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and Wichita area Track and Field and Cross Country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spTree>
    <p:extLst>
      <p:ext uri="{BB962C8B-B14F-4D97-AF65-F5344CB8AC3E}">
        <p14:creationId xmlns:p14="http://schemas.microsoft.com/office/powerpoint/2010/main" val="149487287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pPr lvl="1"/>
            <a:endParaRPr lang="en-US" sz="2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30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highlight>
                  <a:srgbClr val="FFFF00"/>
                </a:highlight>
                <a:latin typeface="Arial"/>
                <a:cs typeface="Arial"/>
                <a:hlinkClick r:id="rId2"/>
              </a:rPr>
              <a:t>Make certain your child registers for the NCAA Clearinghouse</a:t>
            </a:r>
            <a:endParaRPr lang="en-US" sz="2600" dirty="0">
              <a:highlight>
                <a:srgbClr val="FFFF00"/>
              </a:highlight>
              <a:latin typeface="Arial"/>
              <a:cs typeface="Arial"/>
            </a:endParaRPr>
          </a:p>
          <a:p>
            <a:r>
              <a:rPr lang="en-US" sz="2600" dirty="0">
                <a:highlight>
                  <a:srgbClr val="FFFF00"/>
                </a:highlight>
                <a:latin typeface="Arial"/>
                <a:cs typeface="Arial"/>
                <a:hlinkClick r:id="rId3"/>
              </a:rPr>
              <a:t>Review “Guide for Student-Athlete Parents</a:t>
            </a:r>
            <a:endParaRPr lang="en-US" sz="2600" dirty="0">
              <a:highlight>
                <a:srgbClr val="FFFF0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33</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34</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and I am interested in learning more about your program as I look for the best college for me beginning </a:t>
            </a:r>
            <a:r>
              <a:rPr lang="en-US">
                <a:latin typeface="Arial"/>
                <a:cs typeface="Arial"/>
              </a:rPr>
              <a:t>in 2022.</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417637"/>
            <a:ext cx="8121228" cy="5272657"/>
          </a:xfrm>
        </p:spPr>
        <p:txBody>
          <a:bodyPr>
            <a:normAutofit fontScale="92500" lnSpcReduction="20000"/>
          </a:bodyPr>
          <a:lstStyle/>
          <a:p>
            <a:pPr marL="114300" indent="0">
              <a:buNone/>
            </a:pPr>
            <a:r>
              <a:rPr lang="en-US" sz="2800" dirty="0">
                <a:latin typeface="Arial"/>
                <a:cs typeface="Arial"/>
              </a:rPr>
              <a:t>Be prepared to go to work…</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a:t>
            </a:r>
          </a:p>
          <a:p>
            <a:pPr lvl="1"/>
            <a:r>
              <a:rPr lang="en-US" sz="2600" dirty="0">
                <a:latin typeface="Arial"/>
                <a:cs typeface="Arial"/>
              </a:rPr>
              <a:t>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39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32500" lnSpcReduction="20000"/>
          </a:bodyPr>
          <a:lstStyle/>
          <a:p>
            <a:r>
              <a:rPr lang="en-US" sz="8600" dirty="0">
                <a:latin typeface="Arial"/>
                <a:cs typeface="Arial"/>
              </a:rPr>
              <a:t>Strong connections to Wichita State University, Friends University, Emporia State University, Graceland University,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a:t>
            </a:r>
            <a:r>
              <a:rPr lang="en-US" dirty="0" err="1"/>
              <a:t>RecruitFlo</a:t>
            </a:r>
            <a:r>
              <a:rPr lang="en-US" dirty="0"/>
              <a:t> on Twitter / @</a:t>
            </a:r>
            <a:r>
              <a:rPr lang="en-US" dirty="0" err="1"/>
              <a:t>recruit_flo</a:t>
            </a:r>
            <a:r>
              <a:rPr lang="en-US" dirty="0"/>
              <a:t> on Instagram</a:t>
            </a:r>
          </a:p>
          <a:p>
            <a:pPr marL="285750" indent="-285750">
              <a:buFont typeface="Arial" panose="020B0604020202020204" pitchFamily="34" charset="0"/>
              <a:buChar char="•"/>
            </a:pPr>
            <a:endParaRPr lang="en-US" dirty="0"/>
          </a:p>
          <a:p>
            <a:r>
              <a:rPr lang="en-US" sz="2000" b="1" dirty="0" err="1"/>
              <a:t>RecruitFlo</a:t>
            </a:r>
            <a:r>
              <a:rPr lang="en-US" sz="2000" b="1" dirty="0"/>
              <a:t>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62500" lnSpcReduction="20000"/>
          </a:bodyPr>
          <a:lstStyle/>
          <a:p>
            <a:r>
              <a:rPr lang="en-US" sz="2800" b="1" dirty="0"/>
              <a:t>Wichita State University</a:t>
            </a:r>
          </a:p>
          <a:p>
            <a:pPr lvl="1"/>
            <a:r>
              <a:rPr lang="en-US" sz="2400" b="1" dirty="0"/>
              <a:t>Wichita, Kansas</a:t>
            </a:r>
          </a:p>
          <a:p>
            <a:r>
              <a:rPr lang="en-US" sz="2800" b="1" dirty="0"/>
              <a:t>Pittsburg State University</a:t>
            </a:r>
          </a:p>
          <a:p>
            <a:pPr lvl="1"/>
            <a:r>
              <a:rPr lang="en-US" sz="2400" dirty="0"/>
              <a:t>Pittsburg, Kansas</a:t>
            </a:r>
          </a:p>
          <a:p>
            <a:r>
              <a:rPr lang="en-US" sz="2800" b="1" dirty="0"/>
              <a:t>University of Kansas</a:t>
            </a:r>
          </a:p>
          <a:p>
            <a:pPr lvl="1"/>
            <a:r>
              <a:rPr lang="en-US" sz="2400" dirty="0"/>
              <a:t>Lawrence, Kansas</a:t>
            </a:r>
          </a:p>
          <a:p>
            <a:r>
              <a:rPr lang="en-US" sz="2800" b="1" dirty="0"/>
              <a:t>Washburn University</a:t>
            </a:r>
          </a:p>
          <a:p>
            <a:pPr lvl="1"/>
            <a:r>
              <a:rPr lang="en-US" sz="2400" dirty="0"/>
              <a:t>Topeka, Kansas</a:t>
            </a:r>
          </a:p>
          <a:p>
            <a:r>
              <a:rPr lang="en-US" sz="2800" b="1" dirty="0"/>
              <a:t>Friends University</a:t>
            </a:r>
          </a:p>
          <a:p>
            <a:pPr lvl="1"/>
            <a:r>
              <a:rPr lang="en-US" sz="2400" dirty="0"/>
              <a:t>Wichita, Kansas</a:t>
            </a:r>
            <a:endParaRPr lang="en-US" sz="2800" b="1" dirty="0"/>
          </a:p>
          <a:p>
            <a:r>
              <a:rPr lang="en-US" sz="2800" b="1" dirty="0"/>
              <a:t>University of Missouri</a:t>
            </a:r>
          </a:p>
          <a:p>
            <a:pPr lvl="1"/>
            <a:r>
              <a:rPr lang="en-US" sz="2400" dirty="0"/>
              <a:t>Columbia, Missouri</a:t>
            </a:r>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304613" y="1759824"/>
            <a:ext cx="4102784" cy="4937965"/>
          </a:xfrm>
        </p:spPr>
        <p:txBody>
          <a:bodyPr>
            <a:normAutofit fontScale="62500" lnSpcReduction="20000"/>
          </a:bodyPr>
          <a:lstStyle/>
          <a:p>
            <a:r>
              <a:rPr lang="en-US" sz="2800" b="1" dirty="0"/>
              <a:t>Wichita State University</a:t>
            </a:r>
          </a:p>
          <a:p>
            <a:pPr lvl="1"/>
            <a:r>
              <a:rPr lang="en-US" sz="2500" dirty="0"/>
              <a:t>Wichita, Kansas</a:t>
            </a:r>
          </a:p>
          <a:p>
            <a:r>
              <a:rPr lang="en-US" sz="2800" b="1" dirty="0"/>
              <a:t>Kansas State University</a:t>
            </a:r>
          </a:p>
          <a:p>
            <a:pPr lvl="1"/>
            <a:r>
              <a:rPr lang="en-US" sz="2500" dirty="0"/>
              <a:t>Manhattan Kansas</a:t>
            </a:r>
          </a:p>
          <a:p>
            <a:r>
              <a:rPr lang="en-US" sz="2800" b="1" dirty="0"/>
              <a:t>High Point University</a:t>
            </a:r>
          </a:p>
          <a:p>
            <a:pPr lvl="1"/>
            <a:r>
              <a:rPr lang="en-US" sz="2700" dirty="0"/>
              <a:t>High Point, North Carolina</a:t>
            </a:r>
          </a:p>
          <a:p>
            <a:r>
              <a:rPr lang="en-US" sz="2800" b="1" dirty="0"/>
              <a:t>University of Nebraska</a:t>
            </a:r>
          </a:p>
          <a:p>
            <a:pPr lvl="1"/>
            <a:r>
              <a:rPr lang="en-US" sz="2400" dirty="0"/>
              <a:t>Lincoln, Nebraska</a:t>
            </a:r>
          </a:p>
          <a:p>
            <a:r>
              <a:rPr lang="en-US" sz="2800" b="1" dirty="0"/>
              <a:t>Emporia State University</a:t>
            </a:r>
          </a:p>
          <a:p>
            <a:pPr lvl="1"/>
            <a:r>
              <a:rPr lang="en-US" sz="2400" dirty="0"/>
              <a:t>Emporia, Kansas</a:t>
            </a:r>
          </a:p>
          <a:p>
            <a:r>
              <a:rPr lang="en-US" sz="2900" b="1" dirty="0"/>
              <a:t>Washburn University</a:t>
            </a:r>
          </a:p>
          <a:p>
            <a:pPr lvl="1"/>
            <a:r>
              <a:rPr lang="en-US" sz="2500" dirty="0"/>
              <a:t>Topeka, Kansas</a:t>
            </a:r>
          </a:p>
          <a:p>
            <a:r>
              <a:rPr lang="en-US" sz="2800" b="1" dirty="0"/>
              <a:t>Pittsburg State University</a:t>
            </a:r>
          </a:p>
          <a:p>
            <a:pPr lvl="1"/>
            <a:r>
              <a:rPr lang="en-US" sz="2400" dirty="0"/>
              <a:t>Pittsburg, Kansas</a:t>
            </a:r>
          </a:p>
          <a:p>
            <a:r>
              <a:rPr lang="en-US" sz="2800" b="1" dirty="0"/>
              <a:t>Friends University</a:t>
            </a:r>
          </a:p>
          <a:p>
            <a:pPr lvl="1"/>
            <a:r>
              <a:rPr lang="en-US" sz="2500" dirty="0"/>
              <a:t>Wichita, Kansas</a:t>
            </a:r>
          </a:p>
          <a:p>
            <a:r>
              <a:rPr lang="en-US" sz="2900" b="1" dirty="0"/>
              <a:t>Ottawa University</a:t>
            </a:r>
          </a:p>
          <a:p>
            <a:pPr lvl="1"/>
            <a:r>
              <a:rPr lang="en-US" sz="2500" dirty="0"/>
              <a:t>Ottawa, Kansas</a:t>
            </a:r>
          </a:p>
        </p:txBody>
      </p:sp>
      <p:sp>
        <p:nvSpPr>
          <p:cNvPr id="4" name="Slide Number Placeholder 3"/>
          <p:cNvSpPr>
            <a:spLocks noGrp="1"/>
          </p:cNvSpPr>
          <p:nvPr>
            <p:ph type="sldNum" sz="quarter" idx="12"/>
          </p:nvPr>
        </p:nvSpPr>
        <p:spPr/>
        <p:txBody>
          <a:bodyPr/>
          <a:lstStyle/>
          <a:p>
            <a:fld id="{34452F5A-1E19-4F47-A5DD-CF3E6D8BC662}" type="slidenum">
              <a:rPr lang="en-US" smtClean="0"/>
              <a:t>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20446</TotalTime>
  <Words>2104</Words>
  <Application>Microsoft Macintosh PowerPoint</Application>
  <PresentationFormat>On-screen Show (4:3)</PresentationFormat>
  <Paragraphs>478</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Bodoni 72 Book</vt:lpstr>
      <vt:lpstr>Bradley Hand</vt:lpstr>
      <vt:lpstr>Calibri</vt:lpstr>
      <vt:lpstr>Cambria</vt:lpstr>
      <vt:lpstr>Impact</vt:lpstr>
      <vt:lpstr>Adjacency</vt:lpstr>
      <vt:lpstr>Shocker Track Club</vt:lpstr>
      <vt:lpstr>SHOCKER TRACK CLUB OVERVIEW</vt:lpstr>
      <vt:lpstr>SHOCKER TRACK CLUB</vt:lpstr>
      <vt:lpstr>STC Recruiting Connections</vt:lpstr>
      <vt:lpstr>How STC Can Assist</vt:lpstr>
      <vt:lpstr>STC Social Media</vt:lpstr>
      <vt:lpstr>Early Recruiting Process</vt:lpstr>
      <vt:lpstr>Alternate Recruiting </vt:lpstr>
      <vt:lpstr>STC University Connections</vt:lpstr>
      <vt:lpstr>Letters of Intent 2022-2023</vt:lpstr>
      <vt:lpstr>Questions</vt:lpstr>
      <vt:lpstr>ADDITIONAL STC CLUB INFORMATION</vt:lpstr>
      <vt:lpstr>Letters of Intent 2021-2022</vt:lpstr>
      <vt:lpstr>To The Future…</vt:lpstr>
      <vt:lpstr>Letters of Intent 2020-2021</vt:lpstr>
      <vt:lpstr>Letters of Intent 2019-2020</vt:lpstr>
      <vt:lpstr>STC University Contacts…</vt:lpstr>
      <vt:lpstr>RECRUITING AND COLLEGE</vt:lpstr>
      <vt:lpstr>Education First…</vt:lpstr>
      <vt:lpstr>NCAA Requirements…</vt:lpstr>
      <vt:lpstr>Other Requirements</vt:lpstr>
      <vt:lpstr>Things to Consider…</vt:lpstr>
      <vt:lpstr>Scholarship Available…</vt:lpstr>
      <vt:lpstr>Collegiate Athletes …</vt:lpstr>
      <vt:lpstr>Collegiate Athletes …</vt:lpstr>
      <vt:lpstr>College Coaches Look For..</vt:lpstr>
      <vt:lpstr>Athletic Standard Marks ..</vt:lpstr>
      <vt:lpstr>Academic Requirements ..</vt:lpstr>
      <vt:lpstr>What You Can Do…</vt:lpstr>
      <vt:lpstr>… and also do this…</vt:lpstr>
      <vt:lpstr>What Should Parents Do…</vt:lpstr>
      <vt:lpstr>NCAA Eligibility Center</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Alex Muci</cp:lastModifiedBy>
  <cp:revision>431</cp:revision>
  <cp:lastPrinted>2019-09-24T23:03:11Z</cp:lastPrinted>
  <dcterms:created xsi:type="dcterms:W3CDTF">2018-08-17T20:41:46Z</dcterms:created>
  <dcterms:modified xsi:type="dcterms:W3CDTF">2022-08-14T18:44:50Z</dcterms:modified>
</cp:coreProperties>
</file>