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5"/>
  </p:notesMasterIdLst>
  <p:sldIdLst>
    <p:sldId id="257" r:id="rId2"/>
    <p:sldId id="370" r:id="rId3"/>
    <p:sldId id="278" r:id="rId4"/>
    <p:sldId id="334" r:id="rId5"/>
    <p:sldId id="369" r:id="rId6"/>
    <p:sldId id="368" r:id="rId7"/>
    <p:sldId id="315" r:id="rId8"/>
    <p:sldId id="376" r:id="rId9"/>
    <p:sldId id="336" r:id="rId10"/>
    <p:sldId id="351" r:id="rId11"/>
    <p:sldId id="366" r:id="rId12"/>
    <p:sldId id="375" r:id="rId13"/>
    <p:sldId id="282" r:id="rId14"/>
    <p:sldId id="362" r:id="rId15"/>
    <p:sldId id="360" r:id="rId16"/>
    <p:sldId id="335" r:id="rId17"/>
    <p:sldId id="353" r:id="rId18"/>
    <p:sldId id="363" r:id="rId19"/>
    <p:sldId id="354" r:id="rId20"/>
    <p:sldId id="364" r:id="rId21"/>
    <p:sldId id="367" r:id="rId22"/>
    <p:sldId id="356" r:id="rId23"/>
    <p:sldId id="371" r:id="rId24"/>
    <p:sldId id="361" r:id="rId25"/>
    <p:sldId id="344" r:id="rId26"/>
    <p:sldId id="357" r:id="rId27"/>
    <p:sldId id="374" r:id="rId28"/>
    <p:sldId id="352" r:id="rId29"/>
    <p:sldId id="365" r:id="rId30"/>
    <p:sldId id="343" r:id="rId31"/>
    <p:sldId id="355" r:id="rId32"/>
    <p:sldId id="372" r:id="rId33"/>
    <p:sldId id="373"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322"/>
    <p:restoredTop sz="94453"/>
  </p:normalViewPr>
  <p:slideViewPr>
    <p:cSldViewPr snapToGrid="0" snapToObjects="1">
      <p:cViewPr varScale="1">
        <p:scale>
          <a:sx n="103" d="100"/>
          <a:sy n="103" d="100"/>
        </p:scale>
        <p:origin x="2160" y="16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7532AF-A831-EB4F-BD47-BB377089500A}" type="datetimeFigureOut">
              <a:rPr lang="en-US" smtClean="0"/>
              <a:t>10/11/20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45F26E-12E1-E443-B2BB-55575F6B731A}" type="slidenum">
              <a:rPr lang="en-US" smtClean="0"/>
              <a:t>‹#›</a:t>
            </a:fld>
            <a:endParaRPr lang="en-US" dirty="0"/>
          </a:p>
        </p:txBody>
      </p:sp>
    </p:spTree>
    <p:extLst>
      <p:ext uri="{BB962C8B-B14F-4D97-AF65-F5344CB8AC3E}">
        <p14:creationId xmlns:p14="http://schemas.microsoft.com/office/powerpoint/2010/main" val="2997359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B7F2B96-E5D0-2041-8A45-D1DFCF2400C1}" type="datetime1">
              <a:rPr lang="en-US" smtClean="0"/>
              <a:t>10/11/20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4E6470-3A94-AC41-B890-E26247FF5D13}" type="datetime1">
              <a:rPr lang="en-US" smtClean="0"/>
              <a:t>10/11/20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7CD089-6348-A046-89A8-618A58B27BC9}" type="datetime1">
              <a:rPr lang="en-US" smtClean="0"/>
              <a:t>10/11/20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3AC8A-6904-FE49-8815-C04E73A0F970}" type="datetime1">
              <a:rPr lang="en-US" smtClean="0"/>
              <a:t>10/11/20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D08673-BDDE-5F4F-84A5-43D746EAC614}" type="datetime1">
              <a:rPr lang="en-US" smtClean="0"/>
              <a:t>10/11/20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8110FD-3FD4-4244-ABA5-10521096D5A0}" type="datetime1">
              <a:rPr lang="en-US" smtClean="0"/>
              <a:t>10/11/20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457AFF-2825-AF47-9E9D-B9C36358A233}" type="datetime1">
              <a:rPr lang="en-US" smtClean="0"/>
              <a:t>10/11/20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E20202-2ED0-5949-9951-893B2E29603A}" type="datetime1">
              <a:rPr lang="en-US" smtClean="0"/>
              <a:t>10/11/20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A899BE-7128-D047-9F3D-F9A3C09EAC18}" type="datetime1">
              <a:rPr lang="en-US" smtClean="0"/>
              <a:t>10/11/20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C38AFD-ADE1-F341-8729-EA83ED90E690}" type="datetime1">
              <a:rPr lang="en-US" smtClean="0"/>
              <a:t>10/11/20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090886-B715-8945-98E5-4A2447DA0965}" type="slidenum">
              <a:rPr lang="en-US" smtClean="0"/>
              <a:t>‹#›</a:t>
            </a:fld>
            <a:endParaRPr lang="en-US" dirty="0"/>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A51292B4-49ED-8A42-BDC7-99BCEE97EBE8}" type="datetime1">
              <a:rPr lang="en-US" smtClean="0"/>
              <a:t>10/11/20</a:t>
            </a:fld>
            <a:endParaRPr lang="en-US" dirty="0"/>
          </a:p>
        </p:txBody>
      </p:sp>
      <p:sp>
        <p:nvSpPr>
          <p:cNvPr id="9" name="Slide Number Placeholder 8"/>
          <p:cNvSpPr>
            <a:spLocks noGrp="1"/>
          </p:cNvSpPr>
          <p:nvPr>
            <p:ph type="sldNum" sz="quarter" idx="11"/>
          </p:nvPr>
        </p:nvSpPr>
        <p:spPr/>
        <p:txBody>
          <a:bodyPr/>
          <a:lstStyle/>
          <a:p>
            <a:fld id="{1D090886-B715-8945-98E5-4A2447DA0965}" type="slidenum">
              <a:rPr lang="en-US" smtClean="0"/>
              <a:t>‹#›</a:t>
            </a:fld>
            <a:endParaRPr lang="en-US" dirty="0"/>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1D090886-B715-8945-98E5-4A2447DA0965}" type="slidenum">
              <a:rPr lang="en-US" smtClean="0"/>
              <a:t>‹#›</a:t>
            </a:fld>
            <a:endParaRPr lang="en-US"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16CBDDF3-9229-0242-9BAA-DFF837EECC32}" type="datetime1">
              <a:rPr lang="en-US" smtClean="0"/>
              <a:t>10/11/20</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friendsathletics.com/" TargetMode="External"/><Relationship Id="rId2" Type="http://schemas.openxmlformats.org/officeDocument/2006/relationships/hyperlink" Target="http://www.goshockers.com/" TargetMode="Externa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www.prairiefire.knox.edu/"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goshockers.com/news/2020/7/30/athletics-shockers-earn-league-best-seven-academic-excellence-awards.aspx" TargetMode="External"/><Relationship Id="rId2" Type="http://schemas.openxmlformats.org/officeDocument/2006/relationships/hyperlink" Target="http://theamerican.org/news/2020/7/30/general-american-announces-team-academic-excellence-awards-3-299-student-athletes-on-all-academic-team.aspx" TargetMode="Externa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college.jumpforward.com/questionnaire.aspx?DB_OEM_ID=7500&amp;iid=347&amp;sportid=56"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collegeathleteinsight.com/differences-between-d1-d2-d3/"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goshockers.com/sports/2018/7/13/Compliance.aspx?path=compliance" TargetMode="External"/><Relationship Id="rId2" Type="http://schemas.openxmlformats.org/officeDocument/2006/relationships/hyperlink" Target="https://web3.ncaa.org/ecwr3/" TargetMode="Externa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web3.ncaa.org/ecwr3/"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jpeg"/><Relationship Id="rId1" Type="http://schemas.openxmlformats.org/officeDocument/2006/relationships/slideLayout" Target="../slideLayouts/slideLayout5.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hyperlink" Target="https://team.ncsasports.org/teams/shocker-track-club-inc/sign_up" TargetMode="Externa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63875"/>
            <a:ext cx="7543800" cy="1435100"/>
          </a:xfrm>
        </p:spPr>
        <p:txBody>
          <a:bodyPr/>
          <a:lstStyle/>
          <a:p>
            <a:r>
              <a:rPr lang="en-US" dirty="0">
                <a:solidFill>
                  <a:schemeClr val="tx1"/>
                </a:solidFill>
                <a:latin typeface="Impact"/>
                <a:cs typeface="Impact"/>
              </a:rPr>
              <a:t>Shocker Track Club</a:t>
            </a:r>
          </a:p>
        </p:txBody>
      </p:sp>
      <p:sp>
        <p:nvSpPr>
          <p:cNvPr id="3" name="Subtitle 2"/>
          <p:cNvSpPr>
            <a:spLocks noGrp="1"/>
          </p:cNvSpPr>
          <p:nvPr>
            <p:ph type="subTitle" idx="1"/>
          </p:nvPr>
        </p:nvSpPr>
        <p:spPr>
          <a:xfrm>
            <a:off x="685799" y="4571999"/>
            <a:ext cx="7655011" cy="1663295"/>
          </a:xfrm>
        </p:spPr>
        <p:txBody>
          <a:bodyPr>
            <a:normAutofit/>
          </a:bodyPr>
          <a:lstStyle/>
          <a:p>
            <a:r>
              <a:rPr lang="en-US" sz="3200" b="1" dirty="0">
                <a:ln>
                  <a:solidFill>
                    <a:schemeClr val="tx1"/>
                  </a:solidFill>
                </a:ln>
                <a:solidFill>
                  <a:srgbClr val="FFFF00"/>
                </a:solidFill>
                <a:latin typeface="Impact"/>
                <a:cs typeface="Impact"/>
              </a:rPr>
              <a:t>Youth Track &amp; Field Team</a:t>
            </a:r>
          </a:p>
          <a:p>
            <a:r>
              <a:rPr lang="en-US" sz="4000" b="1" dirty="0">
                <a:ln>
                  <a:solidFill>
                    <a:schemeClr val="tx1"/>
                  </a:solidFill>
                </a:ln>
                <a:solidFill>
                  <a:srgbClr val="FFFF00"/>
                </a:solidFill>
                <a:latin typeface="Impact"/>
                <a:cs typeface="Impact"/>
              </a:rPr>
              <a:t>Recruiting for High School Athletes</a:t>
            </a:r>
          </a:p>
          <a:p>
            <a:endParaRPr lang="en-US" sz="3200" dirty="0">
              <a:latin typeface="Impact"/>
              <a:cs typeface="Impact"/>
            </a:endParaRPr>
          </a:p>
          <a:p>
            <a:endParaRPr lang="en-US" sz="3200" dirty="0">
              <a:latin typeface="Impact"/>
              <a:cs typeface="Impact"/>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1</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812799" y="413067"/>
            <a:ext cx="2886075" cy="2650808"/>
          </a:xfrm>
          <a:prstGeom prst="rect">
            <a:avLst/>
          </a:prstGeom>
          <a:noFill/>
          <a:ln>
            <a:noFill/>
          </a:ln>
        </p:spPr>
      </p:pic>
    </p:spTree>
    <p:extLst>
      <p:ext uri="{BB962C8B-B14F-4D97-AF65-F5344CB8AC3E}">
        <p14:creationId xmlns:p14="http://schemas.microsoft.com/office/powerpoint/2010/main" val="2222552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Letters of Intent 2020-2021</a:t>
            </a:r>
          </a:p>
        </p:txBody>
      </p:sp>
      <p:sp>
        <p:nvSpPr>
          <p:cNvPr id="3" name="Content Placeholder 2"/>
          <p:cNvSpPr>
            <a:spLocks noGrp="1"/>
          </p:cNvSpPr>
          <p:nvPr>
            <p:ph idx="1"/>
          </p:nvPr>
        </p:nvSpPr>
        <p:spPr>
          <a:xfrm>
            <a:off x="286169" y="1417637"/>
            <a:ext cx="8121228" cy="5272657"/>
          </a:xfrm>
        </p:spPr>
        <p:txBody>
          <a:bodyPr>
            <a:normAutofit/>
          </a:bodyPr>
          <a:lstStyle/>
          <a:p>
            <a:pPr marL="114300" indent="0">
              <a:buNone/>
            </a:pPr>
            <a:r>
              <a:rPr lang="en-US" sz="2800" dirty="0">
                <a:latin typeface="Arial"/>
                <a:cs typeface="Arial"/>
              </a:rPr>
              <a:t>2020 high school graduates and Alum of the STC Youth Program have earned scholarships to compete this fall at:</a:t>
            </a:r>
          </a:p>
          <a:p>
            <a:r>
              <a:rPr lang="en-US" sz="2600" dirty="0">
                <a:effectLst>
                  <a:outerShdw blurRad="50800" dist="50800" dir="5400000" algn="ctr" rotWithShape="0">
                    <a:srgbClr val="FFFF00"/>
                  </a:outerShdw>
                </a:effectLst>
                <a:latin typeface="Arial"/>
                <a:cs typeface="Arial"/>
              </a:rPr>
              <a:t>Wichita State University </a:t>
            </a:r>
            <a:r>
              <a:rPr lang="en-US" sz="2600" dirty="0">
                <a:latin typeface="Arial"/>
                <a:cs typeface="Arial"/>
              </a:rPr>
              <a:t>(5)</a:t>
            </a:r>
          </a:p>
          <a:p>
            <a:r>
              <a:rPr lang="en-US" sz="2600" dirty="0">
                <a:solidFill>
                  <a:srgbClr val="7030A0"/>
                </a:solidFill>
                <a:latin typeface="Arial"/>
                <a:cs typeface="Arial"/>
              </a:rPr>
              <a:t>Kansas State University (1)</a:t>
            </a:r>
          </a:p>
          <a:p>
            <a:r>
              <a:rPr lang="en-US" sz="2600" dirty="0">
                <a:latin typeface="Arial"/>
                <a:cs typeface="Arial"/>
              </a:rPr>
              <a:t>Emporia State University (1)</a:t>
            </a:r>
          </a:p>
          <a:p>
            <a:r>
              <a:rPr lang="en-US" sz="2600" dirty="0">
                <a:latin typeface="Arial"/>
                <a:cs typeface="Arial"/>
              </a:rPr>
              <a:t>Sterling College (1)</a:t>
            </a:r>
          </a:p>
          <a:p>
            <a:r>
              <a:rPr lang="en-US" sz="2600" dirty="0">
                <a:latin typeface="Arial"/>
                <a:cs typeface="Arial"/>
              </a:rPr>
              <a:t>Oklahoma Baptist University (1)</a:t>
            </a:r>
          </a:p>
          <a:p>
            <a:r>
              <a:rPr lang="en-US" sz="2600" dirty="0">
                <a:latin typeface="Arial"/>
                <a:cs typeface="Arial"/>
              </a:rPr>
              <a:t>Bethel College (1)</a:t>
            </a:r>
          </a:p>
          <a:p>
            <a:r>
              <a:rPr lang="en-US" sz="2600" dirty="0">
                <a:latin typeface="Arial"/>
                <a:cs typeface="Arial"/>
              </a:rPr>
              <a:t>Cowley County Community College (1)</a:t>
            </a:r>
          </a:p>
          <a:p>
            <a:r>
              <a:rPr lang="en-US" sz="2600" dirty="0">
                <a:latin typeface="Arial"/>
                <a:cs typeface="Arial"/>
              </a:rPr>
              <a:t>Butler County Community College (1)</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10</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45641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Questions</a:t>
            </a:r>
          </a:p>
        </p:txBody>
      </p:sp>
      <p:sp>
        <p:nvSpPr>
          <p:cNvPr id="3" name="Slide Number Placeholder 2"/>
          <p:cNvSpPr>
            <a:spLocks noGrp="1"/>
          </p:cNvSpPr>
          <p:nvPr>
            <p:ph type="sldNum" sz="quarter" idx="12"/>
          </p:nvPr>
        </p:nvSpPr>
        <p:spPr/>
        <p:txBody>
          <a:bodyPr/>
          <a:lstStyle/>
          <a:p>
            <a:fld id="{34452F5A-1E19-4F47-A5DD-CF3E6D8BC662}" type="slidenum">
              <a:rPr lang="en-US" smtClean="0"/>
              <a:t>11</a:t>
            </a:fld>
            <a:endParaRPr lang="en-US" dirty="0"/>
          </a:p>
        </p:txBody>
      </p:sp>
      <p:sp>
        <p:nvSpPr>
          <p:cNvPr id="4" name="Rectangle 3"/>
          <p:cNvSpPr/>
          <p:nvPr/>
        </p:nvSpPr>
        <p:spPr>
          <a:xfrm>
            <a:off x="2038955" y="3278041"/>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5" name="Rectangle 4"/>
          <p:cNvSpPr/>
          <p:nvPr/>
        </p:nvSpPr>
        <p:spPr>
          <a:xfrm>
            <a:off x="4319222" y="2967335"/>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6" name="Rectangle 5"/>
          <p:cNvSpPr/>
          <p:nvPr/>
        </p:nvSpPr>
        <p:spPr>
          <a:xfrm>
            <a:off x="1082450" y="2963186"/>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7" name="Rectangle 6"/>
          <p:cNvSpPr/>
          <p:nvPr/>
        </p:nvSpPr>
        <p:spPr>
          <a:xfrm>
            <a:off x="3362716" y="4386036"/>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pic>
        <p:nvPicPr>
          <p:cNvPr id="8" name="Picture 7"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368474059"/>
      </p:ext>
    </p:extLst>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9B4A-5417-8D4F-A657-21A67F8F6512}"/>
              </a:ext>
            </a:extLst>
          </p:cNvPr>
          <p:cNvSpPr>
            <a:spLocks noGrp="1"/>
          </p:cNvSpPr>
          <p:nvPr>
            <p:ph type="title"/>
          </p:nvPr>
        </p:nvSpPr>
        <p:spPr/>
        <p:txBody>
          <a:bodyPr/>
          <a:lstStyle/>
          <a:p>
            <a:r>
              <a:rPr lang="en-US" dirty="0">
                <a:solidFill>
                  <a:schemeClr val="tx1"/>
                </a:solidFill>
                <a:latin typeface="Impact" panose="020B0806030902050204" pitchFamily="34" charset="0"/>
              </a:rPr>
              <a:t>ADDITIONAL STC CLUB INFORMATION</a:t>
            </a:r>
          </a:p>
        </p:txBody>
      </p:sp>
      <p:sp>
        <p:nvSpPr>
          <p:cNvPr id="3" name="Text Placeholder 2">
            <a:extLst>
              <a:ext uri="{FF2B5EF4-FFF2-40B4-BE49-F238E27FC236}">
                <a16:creationId xmlns:a16="http://schemas.microsoft.com/office/drawing/2014/main" id="{9FB16B7E-3870-984F-B934-89BA0E76DA2D}"/>
              </a:ext>
            </a:extLst>
          </p:cNvPr>
          <p:cNvSpPr>
            <a:spLocks noGrp="1"/>
          </p:cNvSpPr>
          <p:nvPr>
            <p:ph type="body" idx="1"/>
          </p:nvPr>
        </p:nvSpPr>
        <p:spPr/>
        <p:txBody>
          <a:bodyPr/>
          <a:lstStyle/>
          <a:p>
            <a:r>
              <a:rPr lang="en-US" dirty="0"/>
              <a:t>Shocker Track Club Youth Team</a:t>
            </a:r>
          </a:p>
        </p:txBody>
      </p:sp>
      <p:sp>
        <p:nvSpPr>
          <p:cNvPr id="4" name="Slide Number Placeholder 3">
            <a:extLst>
              <a:ext uri="{FF2B5EF4-FFF2-40B4-BE49-F238E27FC236}">
                <a16:creationId xmlns:a16="http://schemas.microsoft.com/office/drawing/2014/main" id="{2BD55CB7-3BA1-5240-B337-6A2069A3346B}"/>
              </a:ext>
            </a:extLst>
          </p:cNvPr>
          <p:cNvSpPr>
            <a:spLocks noGrp="1"/>
          </p:cNvSpPr>
          <p:nvPr>
            <p:ph type="sldNum" sz="quarter" idx="12"/>
          </p:nvPr>
        </p:nvSpPr>
        <p:spPr/>
        <p:txBody>
          <a:bodyPr/>
          <a:lstStyle/>
          <a:p>
            <a:fld id="{1D090886-B715-8945-98E5-4A2447DA0965}" type="slidenum">
              <a:rPr lang="en-US" smtClean="0"/>
              <a:t>12</a:t>
            </a:fld>
            <a:endParaRPr lang="en-US" dirty="0"/>
          </a:p>
        </p:txBody>
      </p:sp>
    </p:spTree>
    <p:extLst>
      <p:ext uri="{BB962C8B-B14F-4D97-AF65-F5344CB8AC3E}">
        <p14:creationId xmlns:p14="http://schemas.microsoft.com/office/powerpoint/2010/main" val="233657264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To The Future…</a:t>
            </a:r>
          </a:p>
        </p:txBody>
      </p:sp>
      <p:sp>
        <p:nvSpPr>
          <p:cNvPr id="3" name="Content Placeholder 2"/>
          <p:cNvSpPr>
            <a:spLocks noGrp="1"/>
          </p:cNvSpPr>
          <p:nvPr>
            <p:ph idx="1"/>
          </p:nvPr>
        </p:nvSpPr>
        <p:spPr>
          <a:xfrm>
            <a:off x="63572" y="1975867"/>
            <a:ext cx="4267004" cy="4882134"/>
          </a:xfrm>
        </p:spPr>
        <p:txBody>
          <a:bodyPr>
            <a:normAutofit fontScale="92500"/>
          </a:bodyPr>
          <a:lstStyle/>
          <a:p>
            <a:r>
              <a:rPr lang="en-US" sz="2600" dirty="0">
                <a:latin typeface="Arial"/>
                <a:cs typeface="Arial"/>
              </a:rPr>
              <a:t>Wichita State University (8)</a:t>
            </a:r>
          </a:p>
          <a:p>
            <a:r>
              <a:rPr lang="en-US" sz="2600" dirty="0">
                <a:latin typeface="Arial"/>
                <a:cs typeface="Arial"/>
              </a:rPr>
              <a:t>Kansas State University (2)</a:t>
            </a:r>
          </a:p>
          <a:p>
            <a:r>
              <a:rPr lang="en-US" sz="2600" dirty="0">
                <a:latin typeface="Arial"/>
                <a:cs typeface="Arial"/>
              </a:rPr>
              <a:t>North Texas (1)</a:t>
            </a:r>
          </a:p>
          <a:p>
            <a:r>
              <a:rPr lang="en-US" sz="2600" dirty="0">
                <a:latin typeface="Arial"/>
                <a:cs typeface="Arial"/>
              </a:rPr>
              <a:t>Louisiana-Monroe (1)</a:t>
            </a:r>
          </a:p>
          <a:p>
            <a:r>
              <a:rPr lang="en-US" sz="2600" dirty="0">
                <a:latin typeface="Arial"/>
                <a:cs typeface="Arial"/>
              </a:rPr>
              <a:t>West Point – U.S. Army (2)</a:t>
            </a:r>
          </a:p>
          <a:p>
            <a:r>
              <a:rPr lang="en-US" sz="2600" dirty="0">
                <a:latin typeface="Arial"/>
                <a:cs typeface="Arial"/>
              </a:rPr>
              <a:t>North Carolina A&amp;T State</a:t>
            </a:r>
          </a:p>
          <a:p>
            <a:r>
              <a:rPr lang="en-US" sz="2600" dirty="0">
                <a:latin typeface="Arial"/>
                <a:cs typeface="Arial"/>
              </a:rPr>
              <a:t>University of Kansas (1)</a:t>
            </a:r>
          </a:p>
          <a:p>
            <a:r>
              <a:rPr lang="en-US" sz="2600" dirty="0">
                <a:latin typeface="Arial"/>
                <a:cs typeface="Arial"/>
              </a:rPr>
              <a:t>Fort Hays State Univ (2)</a:t>
            </a:r>
          </a:p>
          <a:p>
            <a:r>
              <a:rPr lang="en-US" sz="2600" dirty="0">
                <a:latin typeface="Arial"/>
                <a:cs typeface="Arial"/>
              </a:rPr>
              <a:t>University of Colorado at Colorado Springs (1)</a:t>
            </a:r>
          </a:p>
          <a:p>
            <a:r>
              <a:rPr lang="en-US" sz="2600" dirty="0">
                <a:latin typeface="Arial"/>
                <a:cs typeface="Arial"/>
              </a:rPr>
              <a:t>Emporia State Univ (3)</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13</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
        <p:nvSpPr>
          <p:cNvPr id="6" name="TextBox 5">
            <a:extLst>
              <a:ext uri="{FF2B5EF4-FFF2-40B4-BE49-F238E27FC236}">
                <a16:creationId xmlns:a16="http://schemas.microsoft.com/office/drawing/2014/main" id="{6B25D1C5-A047-D74B-87F1-D0D56AD2D5E1}"/>
              </a:ext>
            </a:extLst>
          </p:cNvPr>
          <p:cNvSpPr txBox="1"/>
          <p:nvPr/>
        </p:nvSpPr>
        <p:spPr>
          <a:xfrm>
            <a:off x="317574" y="1232321"/>
            <a:ext cx="7759626" cy="646331"/>
          </a:xfrm>
          <a:prstGeom prst="rect">
            <a:avLst/>
          </a:prstGeom>
          <a:noFill/>
        </p:spPr>
        <p:txBody>
          <a:bodyPr wrap="square" rtlCol="0">
            <a:spAutoFit/>
          </a:bodyPr>
          <a:lstStyle/>
          <a:p>
            <a:pPr marL="114300" indent="0">
              <a:buNone/>
            </a:pPr>
            <a:r>
              <a:rPr lang="en-US" dirty="0">
                <a:latin typeface="Arial"/>
                <a:cs typeface="Arial"/>
              </a:rPr>
              <a:t>Former athletes in the STC Youth Program have earned scholarships (and currently compete) at:</a:t>
            </a:r>
          </a:p>
        </p:txBody>
      </p:sp>
      <p:sp>
        <p:nvSpPr>
          <p:cNvPr id="8" name="Content Placeholder 2">
            <a:extLst>
              <a:ext uri="{FF2B5EF4-FFF2-40B4-BE49-F238E27FC236}">
                <a16:creationId xmlns:a16="http://schemas.microsoft.com/office/drawing/2014/main" id="{79A91E81-FFB5-224B-9657-3C64048E6574}"/>
              </a:ext>
            </a:extLst>
          </p:cNvPr>
          <p:cNvSpPr txBox="1">
            <a:spLocks/>
          </p:cNvSpPr>
          <p:nvPr/>
        </p:nvSpPr>
        <p:spPr>
          <a:xfrm>
            <a:off x="4267200" y="1975867"/>
            <a:ext cx="4267004" cy="4882132"/>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dirty="0">
                <a:latin typeface="Arial"/>
                <a:cs typeface="Arial"/>
              </a:rPr>
              <a:t>Bethel College (1)</a:t>
            </a:r>
          </a:p>
          <a:p>
            <a:r>
              <a:rPr lang="en-US" dirty="0">
                <a:latin typeface="Arial"/>
                <a:cs typeface="Arial"/>
              </a:rPr>
              <a:t>Oklahoma Baptist (1)</a:t>
            </a:r>
          </a:p>
          <a:p>
            <a:r>
              <a:rPr lang="en-US" dirty="0">
                <a:latin typeface="Arial"/>
                <a:cs typeface="Arial"/>
              </a:rPr>
              <a:t>Southwestern College</a:t>
            </a:r>
          </a:p>
          <a:p>
            <a:r>
              <a:rPr lang="en-US" dirty="0">
                <a:latin typeface="Arial"/>
                <a:cs typeface="Arial"/>
              </a:rPr>
              <a:t>Fresno Pacific University (1)</a:t>
            </a:r>
          </a:p>
          <a:p>
            <a:r>
              <a:rPr lang="en-US" dirty="0">
                <a:latin typeface="Arial"/>
                <a:cs typeface="Arial"/>
              </a:rPr>
              <a:t>Missouri S &amp; T University (1)</a:t>
            </a:r>
          </a:p>
          <a:p>
            <a:r>
              <a:rPr lang="en-US" dirty="0">
                <a:latin typeface="Arial"/>
                <a:cs typeface="Arial"/>
              </a:rPr>
              <a:t>Friends University</a:t>
            </a:r>
          </a:p>
          <a:p>
            <a:r>
              <a:rPr lang="en-US" dirty="0">
                <a:latin typeface="Arial"/>
                <a:cs typeface="Arial"/>
              </a:rPr>
              <a:t>Washburn University (1)</a:t>
            </a:r>
          </a:p>
          <a:p>
            <a:endParaRPr lang="en-US" sz="2600" dirty="0">
              <a:latin typeface="Arial"/>
              <a:cs typeface="Arial"/>
            </a:endParaRPr>
          </a:p>
          <a:p>
            <a:endParaRPr lang="en-US" sz="2600" dirty="0">
              <a:latin typeface="Arial"/>
              <a:cs typeface="Arial"/>
            </a:endParaRPr>
          </a:p>
          <a:p>
            <a:endParaRPr lang="en-US" sz="2800" dirty="0">
              <a:latin typeface="Arial"/>
              <a:cs typeface="Arial"/>
            </a:endParaRPr>
          </a:p>
        </p:txBody>
      </p:sp>
    </p:spTree>
    <p:extLst>
      <p:ext uri="{BB962C8B-B14F-4D97-AF65-F5344CB8AC3E}">
        <p14:creationId xmlns:p14="http://schemas.microsoft.com/office/powerpoint/2010/main" val="3443084215"/>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Letters of Intent 2019-2020</a:t>
            </a:r>
          </a:p>
        </p:txBody>
      </p:sp>
      <p:sp>
        <p:nvSpPr>
          <p:cNvPr id="3" name="Content Placeholder 2"/>
          <p:cNvSpPr>
            <a:spLocks noGrp="1"/>
          </p:cNvSpPr>
          <p:nvPr>
            <p:ph idx="1"/>
          </p:nvPr>
        </p:nvSpPr>
        <p:spPr>
          <a:xfrm>
            <a:off x="286169" y="1417637"/>
            <a:ext cx="8121228" cy="5272657"/>
          </a:xfrm>
        </p:spPr>
        <p:txBody>
          <a:bodyPr>
            <a:normAutofit/>
          </a:bodyPr>
          <a:lstStyle/>
          <a:p>
            <a:pPr marL="114300" indent="0">
              <a:buNone/>
            </a:pPr>
            <a:r>
              <a:rPr lang="en-US" sz="2800" dirty="0">
                <a:latin typeface="Arial"/>
                <a:cs typeface="Arial"/>
              </a:rPr>
              <a:t>2019 high school graduates and Alum of the STC Youth Program earned scholarships to compete at:</a:t>
            </a:r>
          </a:p>
          <a:p>
            <a:r>
              <a:rPr lang="en-US" sz="2600" dirty="0">
                <a:latin typeface="Arial"/>
                <a:cs typeface="Arial"/>
              </a:rPr>
              <a:t>West Point – US Army Military Academy (2)</a:t>
            </a:r>
          </a:p>
          <a:p>
            <a:r>
              <a:rPr lang="en-US" sz="2600" dirty="0">
                <a:latin typeface="Arial"/>
                <a:cs typeface="Arial"/>
              </a:rPr>
              <a:t>Louisiana-Monroe (1)</a:t>
            </a:r>
          </a:p>
          <a:p>
            <a:r>
              <a:rPr lang="en-US" sz="2600" dirty="0">
                <a:latin typeface="Arial"/>
                <a:cs typeface="Arial"/>
              </a:rPr>
              <a:t>Emporia State University (2)</a:t>
            </a:r>
          </a:p>
          <a:p>
            <a:r>
              <a:rPr lang="en-US" sz="2600" dirty="0">
                <a:latin typeface="Arial"/>
                <a:cs typeface="Arial"/>
              </a:rPr>
              <a:t>Fort Hays State University (1)</a:t>
            </a:r>
          </a:p>
          <a:p>
            <a:r>
              <a:rPr lang="en-US" sz="2600" dirty="0">
                <a:latin typeface="Arial"/>
                <a:cs typeface="Arial"/>
              </a:rPr>
              <a:t>University of Colorado at Colorado Springs (1)</a:t>
            </a:r>
          </a:p>
          <a:p>
            <a:r>
              <a:rPr lang="en-US" sz="2600" dirty="0">
                <a:latin typeface="Arial"/>
                <a:cs typeface="Arial"/>
              </a:rPr>
              <a:t>Southwestern College (1)</a:t>
            </a:r>
          </a:p>
          <a:p>
            <a:r>
              <a:rPr lang="en-US" sz="2800" dirty="0">
                <a:latin typeface="Arial"/>
                <a:cs typeface="Arial"/>
              </a:rPr>
              <a:t>Hutchinson Community College (2)</a:t>
            </a:r>
          </a:p>
        </p:txBody>
      </p:sp>
      <p:sp>
        <p:nvSpPr>
          <p:cNvPr id="4" name="Slide Number Placeholder 3"/>
          <p:cNvSpPr>
            <a:spLocks noGrp="1"/>
          </p:cNvSpPr>
          <p:nvPr>
            <p:ph type="sldNum" sz="quarter" idx="12"/>
          </p:nvPr>
        </p:nvSpPr>
        <p:spPr/>
        <p:txBody>
          <a:bodyPr/>
          <a:lstStyle/>
          <a:p>
            <a:fld id="{34452F5A-1E19-4F47-A5DD-CF3E6D8BC662}" type="slidenum">
              <a:rPr lang="en-US" smtClean="0"/>
              <a:t>14</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72832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STC University Contacts…</a:t>
            </a:r>
          </a:p>
        </p:txBody>
      </p:sp>
      <p:sp>
        <p:nvSpPr>
          <p:cNvPr id="13" name="Content Placeholder 12">
            <a:extLst>
              <a:ext uri="{FF2B5EF4-FFF2-40B4-BE49-F238E27FC236}">
                <a16:creationId xmlns:a16="http://schemas.microsoft.com/office/drawing/2014/main" id="{95774454-9AD2-5840-89AE-7257E91DDB35}"/>
              </a:ext>
            </a:extLst>
          </p:cNvPr>
          <p:cNvSpPr>
            <a:spLocks noGrp="1"/>
          </p:cNvSpPr>
          <p:nvPr>
            <p:ph idx="1"/>
          </p:nvPr>
        </p:nvSpPr>
        <p:spPr>
          <a:xfrm>
            <a:off x="457199" y="1600200"/>
            <a:ext cx="7950197" cy="4800600"/>
          </a:xfrm>
        </p:spPr>
        <p:txBody>
          <a:bodyPr/>
          <a:lstStyle/>
          <a:p>
            <a:r>
              <a:rPr lang="en-US" sz="2800" b="1" dirty="0"/>
              <a:t>Wichita State University – Wichita, KS – NCAA D1</a:t>
            </a:r>
          </a:p>
          <a:p>
            <a:pPr lvl="1"/>
            <a:r>
              <a:rPr lang="en-US" dirty="0"/>
              <a:t>Steve Rainbolt – </a:t>
            </a:r>
            <a:r>
              <a:rPr lang="en-US" dirty="0">
                <a:hlinkClick r:id="rId2"/>
              </a:rPr>
              <a:t>www.goshockers.com</a:t>
            </a:r>
            <a:endParaRPr lang="en-US" dirty="0"/>
          </a:p>
          <a:p>
            <a:r>
              <a:rPr lang="en-US" sz="2800" b="1" dirty="0"/>
              <a:t>Friends University – Wichita, KS – NAIA</a:t>
            </a:r>
          </a:p>
          <a:p>
            <a:pPr lvl="1"/>
            <a:r>
              <a:rPr lang="en-US" dirty="0"/>
              <a:t>Henry Brun – </a:t>
            </a:r>
            <a:r>
              <a:rPr lang="en-US" dirty="0">
                <a:hlinkClick r:id="rId3"/>
              </a:rPr>
              <a:t>www.friendsathletics.com</a:t>
            </a:r>
            <a:endParaRPr lang="en-US" dirty="0"/>
          </a:p>
          <a:p>
            <a:r>
              <a:rPr lang="en-US" sz="2800" b="1" dirty="0"/>
              <a:t>Knox College – Galesburg, IL – NCAA D3</a:t>
            </a:r>
          </a:p>
          <a:p>
            <a:pPr lvl="1"/>
            <a:r>
              <a:rPr lang="en-US" dirty="0"/>
              <a:t>Evander Wells – </a:t>
            </a:r>
            <a:r>
              <a:rPr lang="en-US" dirty="0">
                <a:hlinkClick r:id="rId4"/>
              </a:rPr>
              <a:t>www.prairiefire.knox.edu</a:t>
            </a:r>
            <a:endParaRPr lang="en-US" dirty="0"/>
          </a:p>
          <a:p>
            <a:pPr lvl="1"/>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15</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5">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971476331"/>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9B4A-5417-8D4F-A657-21A67F8F6512}"/>
              </a:ext>
            </a:extLst>
          </p:cNvPr>
          <p:cNvSpPr>
            <a:spLocks noGrp="1"/>
          </p:cNvSpPr>
          <p:nvPr>
            <p:ph type="title"/>
          </p:nvPr>
        </p:nvSpPr>
        <p:spPr/>
        <p:txBody>
          <a:bodyPr/>
          <a:lstStyle/>
          <a:p>
            <a:r>
              <a:rPr lang="en-US" dirty="0">
                <a:solidFill>
                  <a:schemeClr val="tx1"/>
                </a:solidFill>
                <a:latin typeface="Impact" panose="020B0806030902050204" pitchFamily="34" charset="0"/>
              </a:rPr>
              <a:t>RECRUITING AND COLLEGE</a:t>
            </a:r>
          </a:p>
        </p:txBody>
      </p:sp>
      <p:sp>
        <p:nvSpPr>
          <p:cNvPr id="3" name="Text Placeholder 2">
            <a:extLst>
              <a:ext uri="{FF2B5EF4-FFF2-40B4-BE49-F238E27FC236}">
                <a16:creationId xmlns:a16="http://schemas.microsoft.com/office/drawing/2014/main" id="{9FB16B7E-3870-984F-B934-89BA0E76DA2D}"/>
              </a:ext>
            </a:extLst>
          </p:cNvPr>
          <p:cNvSpPr>
            <a:spLocks noGrp="1"/>
          </p:cNvSpPr>
          <p:nvPr>
            <p:ph type="body" idx="1"/>
          </p:nvPr>
        </p:nvSpPr>
        <p:spPr/>
        <p:txBody>
          <a:bodyPr/>
          <a:lstStyle/>
          <a:p>
            <a:r>
              <a:rPr lang="en-US" dirty="0"/>
              <a:t>Shocker Track Club Youth Team</a:t>
            </a:r>
          </a:p>
        </p:txBody>
      </p:sp>
      <p:sp>
        <p:nvSpPr>
          <p:cNvPr id="4" name="Slide Number Placeholder 3">
            <a:extLst>
              <a:ext uri="{FF2B5EF4-FFF2-40B4-BE49-F238E27FC236}">
                <a16:creationId xmlns:a16="http://schemas.microsoft.com/office/drawing/2014/main" id="{2BD55CB7-3BA1-5240-B337-6A2069A3346B}"/>
              </a:ext>
            </a:extLst>
          </p:cNvPr>
          <p:cNvSpPr>
            <a:spLocks noGrp="1"/>
          </p:cNvSpPr>
          <p:nvPr>
            <p:ph type="sldNum" sz="quarter" idx="12"/>
          </p:nvPr>
        </p:nvSpPr>
        <p:spPr/>
        <p:txBody>
          <a:bodyPr/>
          <a:lstStyle/>
          <a:p>
            <a:fld id="{1D090886-B715-8945-98E5-4A2447DA0965}" type="slidenum">
              <a:rPr lang="en-US" smtClean="0"/>
              <a:t>16</a:t>
            </a:fld>
            <a:endParaRPr lang="en-US" dirty="0"/>
          </a:p>
        </p:txBody>
      </p:sp>
    </p:spTree>
    <p:extLst>
      <p:ext uri="{BB962C8B-B14F-4D97-AF65-F5344CB8AC3E}">
        <p14:creationId xmlns:p14="http://schemas.microsoft.com/office/powerpoint/2010/main" val="2868183955"/>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Education First…</a:t>
            </a:r>
          </a:p>
        </p:txBody>
      </p:sp>
      <p:sp>
        <p:nvSpPr>
          <p:cNvPr id="3" name="Content Placeholder 2"/>
          <p:cNvSpPr>
            <a:spLocks noGrp="1"/>
          </p:cNvSpPr>
          <p:nvPr>
            <p:ph idx="1"/>
          </p:nvPr>
        </p:nvSpPr>
        <p:spPr>
          <a:xfrm>
            <a:off x="176494" y="1332642"/>
            <a:ext cx="8003611" cy="5250720"/>
          </a:xfrm>
        </p:spPr>
        <p:txBody>
          <a:bodyPr>
            <a:normAutofit fontScale="32500" lnSpcReduction="20000"/>
          </a:bodyPr>
          <a:lstStyle/>
          <a:p>
            <a:endParaRPr lang="en-US" sz="7000" dirty="0">
              <a:latin typeface="Arial"/>
              <a:cs typeface="Arial"/>
            </a:endParaRPr>
          </a:p>
          <a:p>
            <a:r>
              <a:rPr lang="en-US" sz="7000" dirty="0">
                <a:latin typeface="Arial"/>
                <a:cs typeface="Arial"/>
              </a:rPr>
              <a:t>Participating in college athletics is a means to an end.</a:t>
            </a:r>
          </a:p>
          <a:p>
            <a:endParaRPr lang="en-US" sz="7000" dirty="0">
              <a:latin typeface="Arial"/>
              <a:cs typeface="Arial"/>
            </a:endParaRPr>
          </a:p>
          <a:p>
            <a:r>
              <a:rPr lang="en-US" sz="7000" dirty="0">
                <a:highlight>
                  <a:srgbClr val="FFFF00"/>
                </a:highlight>
                <a:latin typeface="Arial"/>
                <a:cs typeface="Arial"/>
              </a:rPr>
              <a:t>What are you interested in studying in college?</a:t>
            </a:r>
          </a:p>
          <a:p>
            <a:endParaRPr lang="en-US" sz="7000" dirty="0">
              <a:latin typeface="Arial"/>
              <a:cs typeface="Arial"/>
            </a:endParaRPr>
          </a:p>
          <a:p>
            <a:r>
              <a:rPr lang="en-US" sz="7000" dirty="0">
                <a:highlight>
                  <a:srgbClr val="FFFF00"/>
                </a:highlight>
                <a:latin typeface="Arial"/>
                <a:cs typeface="Arial"/>
              </a:rPr>
              <a:t>What do you want to do after you graduate from college?</a:t>
            </a:r>
          </a:p>
          <a:p>
            <a:endParaRPr lang="en-US" sz="7000" dirty="0">
              <a:latin typeface="Arial"/>
              <a:cs typeface="Arial"/>
            </a:endParaRPr>
          </a:p>
          <a:p>
            <a:r>
              <a:rPr lang="en-US" sz="7000" dirty="0">
                <a:latin typeface="Arial"/>
                <a:cs typeface="Arial"/>
              </a:rPr>
              <a:t>Colleges provide tremendous support for athletes.</a:t>
            </a: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17</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7" name="Picture 6">
            <a:extLst>
              <a:ext uri="{FF2B5EF4-FFF2-40B4-BE49-F238E27FC236}">
                <a16:creationId xmlns:a16="http://schemas.microsoft.com/office/drawing/2014/main" id="{47559EDB-CDE6-374B-A492-DEE9FB821700}"/>
              </a:ext>
            </a:extLst>
          </p:cNvPr>
          <p:cNvPicPr>
            <a:picLocks noChangeAspect="1"/>
          </p:cNvPicPr>
          <p:nvPr/>
        </p:nvPicPr>
        <p:blipFill>
          <a:blip r:embed="rId3"/>
          <a:srcRect/>
          <a:stretch/>
        </p:blipFill>
        <p:spPr>
          <a:xfrm>
            <a:off x="2642098" y="4099185"/>
            <a:ext cx="3072402" cy="2593914"/>
          </a:xfrm>
          <a:prstGeom prst="rect">
            <a:avLst/>
          </a:prstGeom>
          <a:effectLst>
            <a:softEdge rad="482600"/>
          </a:effectLst>
        </p:spPr>
      </p:pic>
    </p:spTree>
    <p:extLst>
      <p:ext uri="{BB962C8B-B14F-4D97-AF65-F5344CB8AC3E}">
        <p14:creationId xmlns:p14="http://schemas.microsoft.com/office/powerpoint/2010/main" val="11346692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NCAA Requirements…</a:t>
            </a:r>
          </a:p>
        </p:txBody>
      </p:sp>
      <p:sp>
        <p:nvSpPr>
          <p:cNvPr id="3" name="Content Placeholder 2"/>
          <p:cNvSpPr>
            <a:spLocks noGrp="1"/>
          </p:cNvSpPr>
          <p:nvPr>
            <p:ph idx="1"/>
          </p:nvPr>
        </p:nvSpPr>
        <p:spPr>
          <a:xfrm>
            <a:off x="176494" y="1332642"/>
            <a:ext cx="8003611" cy="5250720"/>
          </a:xfrm>
        </p:spPr>
        <p:txBody>
          <a:bodyPr>
            <a:normAutofit fontScale="32500" lnSpcReduction="20000"/>
          </a:bodyPr>
          <a:lstStyle/>
          <a:p>
            <a:endParaRPr lang="en-US" sz="7000" dirty="0">
              <a:latin typeface="Arial"/>
              <a:cs typeface="Arial"/>
            </a:endParaRPr>
          </a:p>
          <a:p>
            <a:pPr marL="114300" indent="0" algn="ctr">
              <a:buNone/>
            </a:pPr>
            <a:r>
              <a:rPr lang="en-US" sz="7000" b="1" dirty="0">
                <a:latin typeface="Arial"/>
                <a:cs typeface="Arial"/>
              </a:rPr>
              <a:t>Colleges/Universities track academic progress of ALL athletes!</a:t>
            </a:r>
          </a:p>
          <a:p>
            <a:pPr marL="114300" indent="0">
              <a:buNone/>
            </a:pPr>
            <a:endParaRPr lang="en-US" sz="5900" b="1" dirty="0">
              <a:latin typeface="Arial"/>
              <a:cs typeface="Arial"/>
            </a:endParaRPr>
          </a:p>
          <a:p>
            <a:pPr marL="114300" indent="0" algn="ctr">
              <a:buNone/>
            </a:pPr>
            <a:r>
              <a:rPr lang="en-US" sz="5900" b="1" dirty="0">
                <a:latin typeface="Arial"/>
                <a:cs typeface="Arial"/>
                <a:hlinkClick r:id="rId2"/>
              </a:rPr>
              <a:t>American Athletic Team Academic Excellence</a:t>
            </a:r>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r>
              <a:rPr lang="en-US" sz="5900" b="1" dirty="0">
                <a:latin typeface="Arial"/>
                <a:cs typeface="Arial"/>
                <a:hlinkClick r:id="rId3"/>
              </a:rPr>
              <a:t>Wichita State University Academic Excellence</a:t>
            </a:r>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18</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4">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7" name="Picture 6">
            <a:extLst>
              <a:ext uri="{FF2B5EF4-FFF2-40B4-BE49-F238E27FC236}">
                <a16:creationId xmlns:a16="http://schemas.microsoft.com/office/drawing/2014/main" id="{47559EDB-CDE6-374B-A492-DEE9FB821700}"/>
              </a:ext>
            </a:extLst>
          </p:cNvPr>
          <p:cNvPicPr>
            <a:picLocks noChangeAspect="1"/>
          </p:cNvPicPr>
          <p:nvPr/>
        </p:nvPicPr>
        <p:blipFill>
          <a:blip r:embed="rId5"/>
          <a:srcRect/>
          <a:stretch/>
        </p:blipFill>
        <p:spPr>
          <a:xfrm>
            <a:off x="2686750" y="5120570"/>
            <a:ext cx="3985013" cy="1453019"/>
          </a:xfrm>
          <a:prstGeom prst="rect">
            <a:avLst/>
          </a:prstGeom>
          <a:effectLst>
            <a:softEdge rad="38100"/>
          </a:effectLst>
        </p:spPr>
      </p:pic>
      <p:pic>
        <p:nvPicPr>
          <p:cNvPr id="8" name="Picture 7">
            <a:extLst>
              <a:ext uri="{FF2B5EF4-FFF2-40B4-BE49-F238E27FC236}">
                <a16:creationId xmlns:a16="http://schemas.microsoft.com/office/drawing/2014/main" id="{B80CA8CD-FEB1-6D4C-8A39-773117BC9571}"/>
              </a:ext>
            </a:extLst>
          </p:cNvPr>
          <p:cNvPicPr>
            <a:picLocks noChangeAspect="1"/>
          </p:cNvPicPr>
          <p:nvPr/>
        </p:nvPicPr>
        <p:blipFill>
          <a:blip r:embed="rId6"/>
          <a:srcRect/>
          <a:stretch/>
        </p:blipFill>
        <p:spPr>
          <a:xfrm>
            <a:off x="2580361" y="2873399"/>
            <a:ext cx="2921873" cy="1820630"/>
          </a:xfrm>
          <a:prstGeom prst="rect">
            <a:avLst/>
          </a:prstGeom>
          <a:effectLst>
            <a:softEdge rad="139700"/>
          </a:effectLst>
        </p:spPr>
      </p:pic>
    </p:spTree>
    <p:extLst>
      <p:ext uri="{BB962C8B-B14F-4D97-AF65-F5344CB8AC3E}">
        <p14:creationId xmlns:p14="http://schemas.microsoft.com/office/powerpoint/2010/main" val="1506267601"/>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Things to Consider…</a:t>
            </a:r>
          </a:p>
        </p:txBody>
      </p:sp>
      <p:sp>
        <p:nvSpPr>
          <p:cNvPr id="3" name="Content Placeholder 2"/>
          <p:cNvSpPr>
            <a:spLocks noGrp="1"/>
          </p:cNvSpPr>
          <p:nvPr>
            <p:ph idx="1"/>
          </p:nvPr>
        </p:nvSpPr>
        <p:spPr>
          <a:xfrm>
            <a:off x="176494" y="1222905"/>
            <a:ext cx="8003611" cy="5474884"/>
          </a:xfrm>
        </p:spPr>
        <p:txBody>
          <a:bodyPr>
            <a:normAutofit fontScale="25000" lnSpcReduction="20000"/>
          </a:bodyPr>
          <a:lstStyle/>
          <a:p>
            <a:pPr marL="114300" indent="0">
              <a:buNone/>
            </a:pPr>
            <a:endParaRPr lang="en-US" sz="7000" dirty="0">
              <a:latin typeface="Arial"/>
              <a:cs typeface="Arial"/>
            </a:endParaRPr>
          </a:p>
          <a:p>
            <a:r>
              <a:rPr lang="en-US" sz="9600" dirty="0">
                <a:latin typeface="Arial"/>
                <a:cs typeface="Arial"/>
              </a:rPr>
              <a:t>For colleges without football – the Track and Field Team is typically the largest athletic team on campus</a:t>
            </a:r>
          </a:p>
          <a:p>
            <a:pPr marL="114300" indent="0">
              <a:buNone/>
            </a:pPr>
            <a:endParaRPr lang="en-US" sz="9600" dirty="0">
              <a:latin typeface="Arial"/>
              <a:cs typeface="Arial"/>
            </a:endParaRPr>
          </a:p>
          <a:p>
            <a:r>
              <a:rPr lang="en-US" sz="9600" dirty="0">
                <a:latin typeface="Arial"/>
                <a:cs typeface="Arial"/>
              </a:rPr>
              <a:t>Some scholarships are based upon ability to score at conference meets</a:t>
            </a:r>
          </a:p>
          <a:p>
            <a:endParaRPr lang="en-US" sz="9600" dirty="0">
              <a:latin typeface="Arial"/>
              <a:cs typeface="Arial"/>
            </a:endParaRPr>
          </a:p>
          <a:p>
            <a:r>
              <a:rPr lang="en-US" sz="9600" dirty="0">
                <a:latin typeface="Arial"/>
                <a:cs typeface="Arial"/>
              </a:rPr>
              <a:t>Athletes competing in Cross-Country AND Track &amp; Field sometime earn more scholarship benefits</a:t>
            </a:r>
          </a:p>
          <a:p>
            <a:pPr marL="114300" indent="0">
              <a:buNone/>
            </a:pPr>
            <a:endParaRPr lang="en-US" sz="9600" dirty="0">
              <a:latin typeface="Arial"/>
              <a:cs typeface="Arial"/>
            </a:endParaRPr>
          </a:p>
          <a:p>
            <a:r>
              <a:rPr lang="en-US" sz="9600" dirty="0">
                <a:latin typeface="Arial"/>
                <a:cs typeface="Arial"/>
              </a:rPr>
              <a:t>Redshirting can be good</a:t>
            </a:r>
          </a:p>
          <a:p>
            <a:endParaRPr lang="en-US" sz="9600" dirty="0">
              <a:latin typeface="Arial"/>
              <a:cs typeface="Arial"/>
            </a:endParaRPr>
          </a:p>
          <a:p>
            <a:r>
              <a:rPr lang="en-US" sz="9600" dirty="0">
                <a:latin typeface="Arial"/>
                <a:cs typeface="Arial"/>
              </a:rPr>
              <a:t>NCAA D3 schools and Ivy Leagues D1 schools do not offer athletic scholarships</a:t>
            </a:r>
          </a:p>
          <a:p>
            <a:endParaRPr lang="en-US" sz="9600" dirty="0">
              <a:latin typeface="Arial"/>
              <a:cs typeface="Arial"/>
            </a:endParaRPr>
          </a:p>
          <a:p>
            <a:r>
              <a:rPr lang="en-US" sz="9600" dirty="0">
                <a:latin typeface="Arial"/>
                <a:cs typeface="Arial"/>
              </a:rPr>
              <a:t>Not all Track &amp; Field athletes receive full scholarships</a:t>
            </a: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19</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742686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9B4A-5417-8D4F-A657-21A67F8F6512}"/>
              </a:ext>
            </a:extLst>
          </p:cNvPr>
          <p:cNvSpPr>
            <a:spLocks noGrp="1"/>
          </p:cNvSpPr>
          <p:nvPr>
            <p:ph type="title"/>
          </p:nvPr>
        </p:nvSpPr>
        <p:spPr/>
        <p:txBody>
          <a:bodyPr/>
          <a:lstStyle/>
          <a:p>
            <a:r>
              <a:rPr lang="en-US" dirty="0">
                <a:solidFill>
                  <a:schemeClr val="tx1"/>
                </a:solidFill>
                <a:latin typeface="Impact" panose="020B0806030902050204" pitchFamily="34" charset="0"/>
              </a:rPr>
              <a:t>SHOCKER TRACK CLUB OVERVIEW</a:t>
            </a:r>
          </a:p>
        </p:txBody>
      </p:sp>
      <p:sp>
        <p:nvSpPr>
          <p:cNvPr id="3" name="Text Placeholder 2">
            <a:extLst>
              <a:ext uri="{FF2B5EF4-FFF2-40B4-BE49-F238E27FC236}">
                <a16:creationId xmlns:a16="http://schemas.microsoft.com/office/drawing/2014/main" id="{9FB16B7E-3870-984F-B934-89BA0E76DA2D}"/>
              </a:ext>
            </a:extLst>
          </p:cNvPr>
          <p:cNvSpPr>
            <a:spLocks noGrp="1"/>
          </p:cNvSpPr>
          <p:nvPr>
            <p:ph type="body" idx="1"/>
          </p:nvPr>
        </p:nvSpPr>
        <p:spPr/>
        <p:txBody>
          <a:bodyPr/>
          <a:lstStyle/>
          <a:p>
            <a:r>
              <a:rPr lang="en-US" dirty="0"/>
              <a:t>Shocker Track Club Youth Team</a:t>
            </a:r>
          </a:p>
        </p:txBody>
      </p:sp>
      <p:sp>
        <p:nvSpPr>
          <p:cNvPr id="4" name="Slide Number Placeholder 3">
            <a:extLst>
              <a:ext uri="{FF2B5EF4-FFF2-40B4-BE49-F238E27FC236}">
                <a16:creationId xmlns:a16="http://schemas.microsoft.com/office/drawing/2014/main" id="{2BD55CB7-3BA1-5240-B337-6A2069A3346B}"/>
              </a:ext>
            </a:extLst>
          </p:cNvPr>
          <p:cNvSpPr>
            <a:spLocks noGrp="1"/>
          </p:cNvSpPr>
          <p:nvPr>
            <p:ph type="sldNum" sz="quarter" idx="12"/>
          </p:nvPr>
        </p:nvSpPr>
        <p:spPr/>
        <p:txBody>
          <a:bodyPr/>
          <a:lstStyle/>
          <a:p>
            <a:fld id="{1D090886-B715-8945-98E5-4A2447DA0965}" type="slidenum">
              <a:rPr lang="en-US" smtClean="0"/>
              <a:t>2</a:t>
            </a:fld>
            <a:endParaRPr lang="en-US" dirty="0"/>
          </a:p>
        </p:txBody>
      </p:sp>
    </p:spTree>
    <p:extLst>
      <p:ext uri="{BB962C8B-B14F-4D97-AF65-F5344CB8AC3E}">
        <p14:creationId xmlns:p14="http://schemas.microsoft.com/office/powerpoint/2010/main" val="2467421778"/>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Collegiate Athlete …</a:t>
            </a:r>
          </a:p>
        </p:txBody>
      </p:sp>
      <p:sp>
        <p:nvSpPr>
          <p:cNvPr id="3" name="Content Placeholder 2"/>
          <p:cNvSpPr>
            <a:spLocks noGrp="1"/>
          </p:cNvSpPr>
          <p:nvPr>
            <p:ph idx="1"/>
          </p:nvPr>
        </p:nvSpPr>
        <p:spPr>
          <a:xfrm>
            <a:off x="176494" y="1332642"/>
            <a:ext cx="8003611" cy="5525358"/>
          </a:xfrm>
        </p:spPr>
        <p:txBody>
          <a:bodyPr>
            <a:normAutofit fontScale="25000" lnSpcReduction="20000"/>
          </a:bodyPr>
          <a:lstStyle/>
          <a:p>
            <a:pPr marL="114300" indent="0">
              <a:buNone/>
            </a:pPr>
            <a:r>
              <a:rPr lang="en-US" sz="11200" dirty="0">
                <a:latin typeface="Arial"/>
                <a:cs typeface="Arial"/>
              </a:rPr>
              <a:t>Scholarship Athletes may or typically receive –</a:t>
            </a:r>
            <a:endParaRPr lang="en-US" sz="9600" dirty="0">
              <a:latin typeface="Arial"/>
              <a:cs typeface="Arial"/>
            </a:endParaRPr>
          </a:p>
          <a:p>
            <a:pPr lvl="1"/>
            <a:endParaRPr lang="en-US" sz="9600" dirty="0">
              <a:latin typeface="Arial"/>
              <a:cs typeface="Arial"/>
            </a:endParaRPr>
          </a:p>
          <a:p>
            <a:pPr lvl="1"/>
            <a:r>
              <a:rPr lang="en-US" sz="9600" dirty="0">
                <a:latin typeface="Arial"/>
                <a:cs typeface="Arial"/>
              </a:rPr>
              <a:t>Tuition and Books</a:t>
            </a:r>
          </a:p>
          <a:p>
            <a:pPr lvl="1"/>
            <a:r>
              <a:rPr lang="en-US" sz="9600" dirty="0">
                <a:latin typeface="Arial"/>
                <a:cs typeface="Arial"/>
              </a:rPr>
              <a:t>Room and Board</a:t>
            </a:r>
          </a:p>
          <a:p>
            <a:pPr lvl="1"/>
            <a:r>
              <a:rPr lang="en-US" sz="9600" dirty="0">
                <a:latin typeface="Arial"/>
                <a:cs typeface="Arial"/>
              </a:rPr>
              <a:t>Meals (Training Table)</a:t>
            </a:r>
          </a:p>
          <a:p>
            <a:pPr lvl="1"/>
            <a:endParaRPr lang="en-US" sz="9600" dirty="0">
              <a:latin typeface="Arial"/>
              <a:cs typeface="Arial"/>
            </a:endParaRPr>
          </a:p>
          <a:p>
            <a:pPr lvl="1"/>
            <a:r>
              <a:rPr lang="en-US" sz="9600" dirty="0">
                <a:latin typeface="Arial"/>
                <a:cs typeface="Arial"/>
              </a:rPr>
              <a:t>Training in their sport/event</a:t>
            </a:r>
          </a:p>
          <a:p>
            <a:pPr lvl="1"/>
            <a:r>
              <a:rPr lang="en-US" sz="9600" dirty="0">
                <a:latin typeface="Arial"/>
                <a:cs typeface="Arial"/>
              </a:rPr>
              <a:t>Access to Trainers</a:t>
            </a:r>
          </a:p>
          <a:p>
            <a:pPr lvl="1"/>
            <a:r>
              <a:rPr lang="en-US" sz="9600" dirty="0">
                <a:latin typeface="Arial"/>
                <a:cs typeface="Arial"/>
              </a:rPr>
              <a:t>Weight and Physical Development Training</a:t>
            </a:r>
          </a:p>
          <a:p>
            <a:pPr lvl="1"/>
            <a:r>
              <a:rPr lang="en-US" sz="9600" dirty="0">
                <a:latin typeface="Arial"/>
                <a:cs typeface="Arial"/>
              </a:rPr>
              <a:t>Study Hall and Tutoring</a:t>
            </a:r>
          </a:p>
          <a:p>
            <a:pPr lvl="1"/>
            <a:endParaRPr lang="en-US" sz="9600" dirty="0">
              <a:latin typeface="Arial"/>
              <a:cs typeface="Arial"/>
            </a:endParaRPr>
          </a:p>
          <a:p>
            <a:pPr lvl="1"/>
            <a:r>
              <a:rPr lang="en-US" sz="9600" dirty="0">
                <a:latin typeface="Arial"/>
                <a:cs typeface="Arial"/>
              </a:rPr>
              <a:t>Opportunities to perform community service</a:t>
            </a:r>
          </a:p>
          <a:p>
            <a:pPr lvl="1"/>
            <a:r>
              <a:rPr lang="en-US" sz="9600" dirty="0">
                <a:latin typeface="Arial"/>
                <a:cs typeface="Arial"/>
              </a:rPr>
              <a:t>Connections for the future</a:t>
            </a:r>
          </a:p>
          <a:p>
            <a:pPr lvl="1"/>
            <a:r>
              <a:rPr lang="en-US" sz="9600" dirty="0">
                <a:latin typeface="Arial"/>
                <a:cs typeface="Arial"/>
              </a:rPr>
              <a:t>Athletic knowledge base for future use</a:t>
            </a: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20</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0579174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College Coaches Look For..</a:t>
            </a:r>
          </a:p>
        </p:txBody>
      </p:sp>
      <p:sp>
        <p:nvSpPr>
          <p:cNvPr id="3" name="Content Placeholder 2"/>
          <p:cNvSpPr>
            <a:spLocks noGrp="1"/>
          </p:cNvSpPr>
          <p:nvPr>
            <p:ph idx="1"/>
          </p:nvPr>
        </p:nvSpPr>
        <p:spPr>
          <a:xfrm>
            <a:off x="176494" y="1332642"/>
            <a:ext cx="8003611" cy="5250720"/>
          </a:xfrm>
        </p:spPr>
        <p:txBody>
          <a:bodyPr>
            <a:normAutofit fontScale="25000" lnSpcReduction="20000"/>
          </a:bodyPr>
          <a:lstStyle/>
          <a:p>
            <a:endParaRPr lang="en-US" sz="7000" dirty="0">
              <a:latin typeface="Arial"/>
              <a:cs typeface="Arial"/>
            </a:endParaRPr>
          </a:p>
          <a:p>
            <a:r>
              <a:rPr lang="en-US" sz="11200" dirty="0">
                <a:latin typeface="Arial"/>
                <a:cs typeface="Arial"/>
              </a:rPr>
              <a:t>Verifiable times or marks</a:t>
            </a:r>
          </a:p>
          <a:p>
            <a:endParaRPr lang="en-US" sz="11200" dirty="0">
              <a:latin typeface="Arial"/>
              <a:cs typeface="Arial"/>
            </a:endParaRPr>
          </a:p>
          <a:p>
            <a:r>
              <a:rPr lang="en-US" sz="11200" dirty="0">
                <a:latin typeface="Arial"/>
                <a:cs typeface="Arial"/>
              </a:rPr>
              <a:t>Diversity in events</a:t>
            </a:r>
          </a:p>
          <a:p>
            <a:endParaRPr lang="en-US" sz="11200" dirty="0">
              <a:latin typeface="Arial"/>
              <a:cs typeface="Arial"/>
            </a:endParaRPr>
          </a:p>
          <a:p>
            <a:r>
              <a:rPr lang="en-US" sz="11200" dirty="0">
                <a:latin typeface="Arial"/>
                <a:cs typeface="Arial"/>
              </a:rPr>
              <a:t>Great students – Leaders!</a:t>
            </a:r>
          </a:p>
          <a:p>
            <a:endParaRPr lang="en-US" sz="11200" dirty="0">
              <a:latin typeface="Arial"/>
              <a:cs typeface="Arial"/>
            </a:endParaRPr>
          </a:p>
          <a:p>
            <a:r>
              <a:rPr lang="en-US" sz="11200" dirty="0">
                <a:latin typeface="Arial"/>
                <a:cs typeface="Arial"/>
              </a:rPr>
              <a:t>Multi-Sport Athletes</a:t>
            </a:r>
          </a:p>
          <a:p>
            <a:endParaRPr lang="en-US" sz="11200" dirty="0">
              <a:latin typeface="Arial"/>
              <a:cs typeface="Arial"/>
            </a:endParaRPr>
          </a:p>
          <a:p>
            <a:r>
              <a:rPr lang="en-US" sz="11200" dirty="0">
                <a:latin typeface="Arial"/>
                <a:cs typeface="Arial"/>
              </a:rPr>
              <a:t>Students involved in community and diverse activities</a:t>
            </a:r>
          </a:p>
          <a:p>
            <a:endParaRPr lang="en-US" sz="11200" dirty="0">
              <a:latin typeface="Arial"/>
              <a:cs typeface="Arial"/>
            </a:endParaRPr>
          </a:p>
          <a:p>
            <a:r>
              <a:rPr lang="en-US" sz="11200" dirty="0">
                <a:latin typeface="Arial"/>
                <a:cs typeface="Arial"/>
              </a:rPr>
              <a:t>“Clean” social media accounts</a:t>
            </a:r>
          </a:p>
          <a:p>
            <a:endParaRPr lang="en-US" sz="9600" dirty="0">
              <a:latin typeface="Arial"/>
              <a:cs typeface="Arial"/>
            </a:endParaRP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21</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6252498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What You Can Do…</a:t>
            </a:r>
          </a:p>
        </p:txBody>
      </p:sp>
      <p:sp>
        <p:nvSpPr>
          <p:cNvPr id="3" name="Content Placeholder 2"/>
          <p:cNvSpPr>
            <a:spLocks noGrp="1"/>
          </p:cNvSpPr>
          <p:nvPr>
            <p:ph idx="1"/>
          </p:nvPr>
        </p:nvSpPr>
        <p:spPr>
          <a:xfrm>
            <a:off x="286169" y="1337333"/>
            <a:ext cx="8121228" cy="5352962"/>
          </a:xfrm>
        </p:spPr>
        <p:txBody>
          <a:bodyPr>
            <a:normAutofit fontScale="92500" lnSpcReduction="10000"/>
          </a:bodyPr>
          <a:lstStyle/>
          <a:p>
            <a:r>
              <a:rPr lang="en-US" sz="2600" b="1" dirty="0">
                <a:highlight>
                  <a:srgbClr val="FFFF00"/>
                </a:highlight>
                <a:latin typeface="Arial"/>
                <a:cs typeface="Arial"/>
              </a:rPr>
              <a:t>Visit your high school CCC Representative</a:t>
            </a:r>
          </a:p>
          <a:p>
            <a:r>
              <a:rPr lang="en-US" sz="2600" b="1" dirty="0">
                <a:highlight>
                  <a:srgbClr val="FFFF00"/>
                </a:highlight>
                <a:latin typeface="Arial"/>
                <a:cs typeface="Arial"/>
              </a:rPr>
              <a:t>Register at NCAA Clearinghouse</a:t>
            </a:r>
          </a:p>
          <a:p>
            <a:r>
              <a:rPr lang="en-US" sz="2600" b="1" dirty="0">
                <a:highlight>
                  <a:srgbClr val="FFFF00"/>
                </a:highlight>
                <a:latin typeface="Arial"/>
                <a:cs typeface="Arial"/>
              </a:rPr>
              <a:t>Complete University Online Questionnaires</a:t>
            </a:r>
          </a:p>
          <a:p>
            <a:pPr lvl="1"/>
            <a:r>
              <a:rPr lang="en-US" sz="2400" b="1" dirty="0">
                <a:latin typeface="Arial"/>
                <a:cs typeface="Arial"/>
                <a:hlinkClick r:id="rId2"/>
              </a:rPr>
              <a:t>Wichita State T&amp;F Questionnaire</a:t>
            </a:r>
            <a:endParaRPr lang="en-US" sz="2400" b="1" dirty="0">
              <a:highlight>
                <a:srgbClr val="FFFF00"/>
              </a:highlight>
              <a:latin typeface="Arial"/>
              <a:cs typeface="Arial"/>
            </a:endParaRPr>
          </a:p>
          <a:p>
            <a:r>
              <a:rPr lang="en-US" sz="2600" dirty="0">
                <a:latin typeface="Arial"/>
                <a:cs typeface="Arial"/>
              </a:rPr>
              <a:t>Keep Track of -</a:t>
            </a:r>
          </a:p>
          <a:p>
            <a:pPr lvl="1"/>
            <a:r>
              <a:rPr lang="en-US" sz="2400" dirty="0">
                <a:highlight>
                  <a:srgbClr val="FFFF00"/>
                </a:highlight>
                <a:latin typeface="Arial"/>
                <a:cs typeface="Arial"/>
              </a:rPr>
              <a:t>Athletics achievements</a:t>
            </a:r>
          </a:p>
          <a:p>
            <a:pPr lvl="1"/>
            <a:r>
              <a:rPr lang="en-US" sz="2400" dirty="0">
                <a:highlight>
                  <a:srgbClr val="FFFF00"/>
                </a:highlight>
                <a:latin typeface="Arial"/>
                <a:cs typeface="Arial"/>
              </a:rPr>
              <a:t>Classroom achievements</a:t>
            </a:r>
          </a:p>
          <a:p>
            <a:pPr lvl="1"/>
            <a:r>
              <a:rPr lang="en-US" sz="2400" dirty="0">
                <a:highlight>
                  <a:srgbClr val="FFFF00"/>
                </a:highlight>
                <a:latin typeface="Arial"/>
                <a:cs typeface="Arial"/>
              </a:rPr>
              <a:t>Community work</a:t>
            </a:r>
            <a:endParaRPr lang="en-US" sz="2600" dirty="0">
              <a:highlight>
                <a:srgbClr val="FFFF00"/>
              </a:highlight>
              <a:latin typeface="Arial"/>
              <a:cs typeface="Arial"/>
            </a:endParaRPr>
          </a:p>
          <a:p>
            <a:r>
              <a:rPr lang="en-US" sz="2600" dirty="0">
                <a:latin typeface="Arial"/>
                <a:cs typeface="Arial"/>
              </a:rPr>
              <a:t>Research Universities AND Athletics teams online</a:t>
            </a:r>
          </a:p>
          <a:p>
            <a:r>
              <a:rPr lang="en-US" sz="2600" dirty="0">
                <a:latin typeface="Arial"/>
                <a:cs typeface="Arial"/>
              </a:rPr>
              <a:t>Follow athletes on social media</a:t>
            </a:r>
          </a:p>
          <a:p>
            <a:r>
              <a:rPr lang="en-US" sz="2600" dirty="0">
                <a:latin typeface="Arial"/>
                <a:cs typeface="Arial"/>
              </a:rPr>
              <a:t>Take visits to campuses</a:t>
            </a:r>
          </a:p>
          <a:p>
            <a:r>
              <a:rPr lang="en-US" sz="2600" dirty="0">
                <a:latin typeface="Arial"/>
                <a:cs typeface="Arial"/>
              </a:rPr>
              <a:t>Send emails to college Coaches</a:t>
            </a:r>
          </a:p>
          <a:p>
            <a:pPr marL="114300" indent="0" algn="ctr">
              <a:buNone/>
            </a:pPr>
            <a:r>
              <a:rPr lang="en-US" sz="4000" dirty="0">
                <a:highlight>
                  <a:srgbClr val="FFFF00"/>
                </a:highlight>
                <a:latin typeface="Bradley Hand" pitchFamily="2" charset="77"/>
                <a:cs typeface="Arial"/>
              </a:rPr>
              <a:t>Be Patient!</a:t>
            </a:r>
          </a:p>
        </p:txBody>
      </p:sp>
      <p:sp>
        <p:nvSpPr>
          <p:cNvPr id="4" name="Slide Number Placeholder 3"/>
          <p:cNvSpPr>
            <a:spLocks noGrp="1"/>
          </p:cNvSpPr>
          <p:nvPr>
            <p:ph type="sldNum" sz="quarter" idx="12"/>
          </p:nvPr>
        </p:nvSpPr>
        <p:spPr/>
        <p:txBody>
          <a:bodyPr/>
          <a:lstStyle/>
          <a:p>
            <a:fld id="{34452F5A-1E19-4F47-A5DD-CF3E6D8BC662}" type="slidenum">
              <a:rPr lang="en-US" smtClean="0"/>
              <a:t>22</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3">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7" name="Picture 6">
            <a:extLst>
              <a:ext uri="{FF2B5EF4-FFF2-40B4-BE49-F238E27FC236}">
                <a16:creationId xmlns:a16="http://schemas.microsoft.com/office/drawing/2014/main" id="{ED77856D-1094-FE42-80DE-EF3D39FC539C}"/>
              </a:ext>
            </a:extLst>
          </p:cNvPr>
          <p:cNvPicPr>
            <a:picLocks noChangeAspect="1"/>
          </p:cNvPicPr>
          <p:nvPr/>
        </p:nvPicPr>
        <p:blipFill>
          <a:blip r:embed="rId4"/>
          <a:stretch>
            <a:fillRect/>
          </a:stretch>
        </p:blipFill>
        <p:spPr>
          <a:xfrm>
            <a:off x="5231969" y="2941329"/>
            <a:ext cx="2595118" cy="1445319"/>
          </a:xfrm>
          <a:prstGeom prst="rect">
            <a:avLst/>
          </a:prstGeom>
        </p:spPr>
      </p:pic>
    </p:spTree>
    <p:extLst>
      <p:ext uri="{BB962C8B-B14F-4D97-AF65-F5344CB8AC3E}">
        <p14:creationId xmlns:p14="http://schemas.microsoft.com/office/powerpoint/2010/main" val="7439215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 and also do this…</a:t>
            </a:r>
          </a:p>
        </p:txBody>
      </p:sp>
      <p:sp>
        <p:nvSpPr>
          <p:cNvPr id="3" name="Content Placeholder 2"/>
          <p:cNvSpPr>
            <a:spLocks noGrp="1"/>
          </p:cNvSpPr>
          <p:nvPr>
            <p:ph idx="1"/>
          </p:nvPr>
        </p:nvSpPr>
        <p:spPr>
          <a:xfrm>
            <a:off x="284205" y="1417638"/>
            <a:ext cx="8123192" cy="5272656"/>
          </a:xfrm>
        </p:spPr>
        <p:txBody>
          <a:bodyPr>
            <a:normAutofit/>
          </a:bodyPr>
          <a:lstStyle/>
          <a:p>
            <a:r>
              <a:rPr lang="en-US" sz="2400" dirty="0">
                <a:latin typeface="Arial" panose="020B0604020202020204" pitchFamily="34" charset="0"/>
                <a:cs typeface="Arial" panose="020B0604020202020204" pitchFamily="34" charset="0"/>
              </a:rPr>
              <a:t>Consider ALL Athletic Divisions </a:t>
            </a:r>
          </a:p>
          <a:p>
            <a:pPr lvl="1"/>
            <a:r>
              <a:rPr lang="en-US" sz="2200" dirty="0">
                <a:latin typeface="Arial" panose="020B0604020202020204" pitchFamily="34" charset="0"/>
                <a:cs typeface="Arial" panose="020B0604020202020204" pitchFamily="34" charset="0"/>
              </a:rPr>
              <a:t>(e.g., </a:t>
            </a:r>
            <a:r>
              <a:rPr lang="en-US" sz="2200" dirty="0">
                <a:latin typeface="Arial" panose="020B0604020202020204" pitchFamily="34" charset="0"/>
                <a:cs typeface="Arial" panose="020B0604020202020204" pitchFamily="34" charset="0"/>
                <a:hlinkClick r:id="rId2"/>
              </a:rPr>
              <a:t>NCAA D1, D2, D3</a:t>
            </a:r>
            <a:r>
              <a:rPr lang="en-US" sz="2200" dirty="0">
                <a:latin typeface="Arial" panose="020B0604020202020204" pitchFamily="34" charset="0"/>
                <a:cs typeface="Arial" panose="020B0604020202020204" pitchFamily="34" charset="0"/>
              </a:rPr>
              <a:t>, NAIA, Junior College)</a:t>
            </a:r>
          </a:p>
          <a:p>
            <a:r>
              <a:rPr lang="en-US" sz="2400" dirty="0">
                <a:latin typeface="Arial" panose="020B0604020202020204" pitchFamily="34" charset="0"/>
                <a:cs typeface="Arial" panose="020B0604020202020204" pitchFamily="34" charset="0"/>
              </a:rPr>
              <a:t>Have Transcripts available</a:t>
            </a:r>
          </a:p>
          <a:p>
            <a:r>
              <a:rPr lang="en-US" sz="2400" dirty="0">
                <a:latin typeface="Arial" panose="020B0604020202020204" pitchFamily="34" charset="0"/>
                <a:cs typeface="Arial" panose="020B0604020202020204" pitchFamily="34" charset="0"/>
              </a:rPr>
              <a:t>Complete FAFSA</a:t>
            </a:r>
          </a:p>
          <a:p>
            <a:r>
              <a:rPr lang="en-US" sz="2400" dirty="0">
                <a:latin typeface="Arial" panose="020B0604020202020204" pitchFamily="34" charset="0"/>
                <a:cs typeface="Arial" panose="020B0604020202020204" pitchFamily="34" charset="0"/>
              </a:rPr>
              <a:t>Take SAT/ACT Prep Courses</a:t>
            </a:r>
          </a:p>
          <a:p>
            <a:pPr marL="114300" indent="0">
              <a:buNone/>
            </a:pPr>
            <a:endParaRPr lang="en-US" sz="2400" dirty="0">
              <a:latin typeface="Arial" panose="020B0604020202020204" pitchFamily="34" charset="0"/>
              <a:cs typeface="Arial" panose="020B0604020202020204" pitchFamily="34" charset="0"/>
            </a:endParaRPr>
          </a:p>
          <a:p>
            <a:pPr marL="114300" indent="0" algn="ctr">
              <a:buNone/>
            </a:pPr>
            <a:r>
              <a:rPr lang="en-US" sz="4000" dirty="0">
                <a:highlight>
                  <a:srgbClr val="FFFF00"/>
                </a:highlight>
                <a:latin typeface="Bradley Hand" pitchFamily="2" charset="77"/>
                <a:cs typeface="Arial"/>
              </a:rPr>
              <a:t>Be Patient!</a:t>
            </a:r>
          </a:p>
        </p:txBody>
      </p:sp>
      <p:sp>
        <p:nvSpPr>
          <p:cNvPr id="4" name="Slide Number Placeholder 3"/>
          <p:cNvSpPr>
            <a:spLocks noGrp="1"/>
          </p:cNvSpPr>
          <p:nvPr>
            <p:ph type="sldNum" sz="quarter" idx="12"/>
          </p:nvPr>
        </p:nvSpPr>
        <p:spPr/>
        <p:txBody>
          <a:bodyPr/>
          <a:lstStyle/>
          <a:p>
            <a:fld id="{34452F5A-1E19-4F47-A5DD-CF3E6D8BC662}" type="slidenum">
              <a:rPr lang="en-US" smtClean="0"/>
              <a:t>23</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3">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6333680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What Should Parents Do…</a:t>
            </a:r>
          </a:p>
        </p:txBody>
      </p:sp>
      <p:sp>
        <p:nvSpPr>
          <p:cNvPr id="3" name="Content Placeholder 2"/>
          <p:cNvSpPr>
            <a:spLocks noGrp="1"/>
          </p:cNvSpPr>
          <p:nvPr>
            <p:ph idx="1"/>
          </p:nvPr>
        </p:nvSpPr>
        <p:spPr>
          <a:xfrm>
            <a:off x="286169" y="1417637"/>
            <a:ext cx="8121228" cy="5272657"/>
          </a:xfrm>
        </p:spPr>
        <p:txBody>
          <a:bodyPr>
            <a:normAutofit/>
          </a:bodyPr>
          <a:lstStyle/>
          <a:p>
            <a:r>
              <a:rPr lang="en-US" sz="2600" dirty="0">
                <a:latin typeface="Arial"/>
                <a:cs typeface="Arial"/>
              </a:rPr>
              <a:t>Plan for campus visits</a:t>
            </a:r>
          </a:p>
          <a:p>
            <a:r>
              <a:rPr lang="en-US" sz="2600" dirty="0">
                <a:latin typeface="Arial"/>
                <a:cs typeface="Arial"/>
              </a:rPr>
              <a:t>Research Universities AND Athletics teams online</a:t>
            </a:r>
          </a:p>
          <a:p>
            <a:r>
              <a:rPr lang="en-US" sz="2600" dirty="0">
                <a:highlight>
                  <a:srgbClr val="FFFF00"/>
                </a:highlight>
                <a:latin typeface="Arial"/>
                <a:cs typeface="Arial"/>
                <a:hlinkClick r:id="rId2"/>
              </a:rPr>
              <a:t>Make certain your child registers for the NCAA Clearinghouse</a:t>
            </a:r>
            <a:endParaRPr lang="en-US" sz="2600" dirty="0">
              <a:highlight>
                <a:srgbClr val="FFFF00"/>
              </a:highlight>
              <a:latin typeface="Arial"/>
              <a:cs typeface="Arial"/>
            </a:endParaRPr>
          </a:p>
          <a:p>
            <a:r>
              <a:rPr lang="en-US" sz="2600" dirty="0">
                <a:highlight>
                  <a:srgbClr val="FFFF00"/>
                </a:highlight>
                <a:latin typeface="Arial"/>
                <a:cs typeface="Arial"/>
                <a:hlinkClick r:id="rId3"/>
              </a:rPr>
              <a:t>Review “Guide for Student-Athlete Parents</a:t>
            </a:r>
            <a:endParaRPr lang="en-US" sz="2600" dirty="0">
              <a:highlight>
                <a:srgbClr val="FFFF00"/>
              </a:highlight>
              <a:latin typeface="Arial"/>
              <a:cs typeface="Arial"/>
            </a:endParaRPr>
          </a:p>
          <a:p>
            <a:r>
              <a:rPr lang="en-US" sz="2600" dirty="0">
                <a:latin typeface="Arial"/>
                <a:cs typeface="Arial"/>
              </a:rPr>
              <a:t>Be patient with the process</a:t>
            </a:r>
          </a:p>
          <a:p>
            <a:r>
              <a:rPr lang="en-US" sz="2600" dirty="0">
                <a:latin typeface="Arial"/>
                <a:cs typeface="Arial"/>
              </a:rPr>
              <a:t>Be realistic about your child’s opportunities</a:t>
            </a:r>
          </a:p>
          <a:p>
            <a:r>
              <a:rPr lang="en-US" sz="2600" dirty="0">
                <a:latin typeface="Arial"/>
                <a:cs typeface="Arial"/>
              </a:rPr>
              <a:t>Let your child ask/answer questions of Recruiters</a:t>
            </a:r>
          </a:p>
          <a:p>
            <a:r>
              <a:rPr lang="en-US" sz="2600" dirty="0">
                <a:latin typeface="Arial"/>
                <a:cs typeface="Arial"/>
              </a:rPr>
              <a:t>Don’t exaggerate your child’s times/marks</a:t>
            </a:r>
          </a:p>
          <a:p>
            <a:r>
              <a:rPr lang="en-US" sz="2600" dirty="0">
                <a:latin typeface="Arial"/>
                <a:cs typeface="Arial"/>
              </a:rPr>
              <a:t>Be prepared to let go at some point….</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24</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4">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804461172"/>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NCAA Eligibility Center</a:t>
            </a:r>
          </a:p>
        </p:txBody>
      </p:sp>
      <p:pic>
        <p:nvPicPr>
          <p:cNvPr id="8" name="Content Placeholder 7">
            <a:extLst>
              <a:ext uri="{FF2B5EF4-FFF2-40B4-BE49-F238E27FC236}">
                <a16:creationId xmlns:a16="http://schemas.microsoft.com/office/drawing/2014/main" id="{FB830E5A-A77D-754D-A25B-F49AE924E085}"/>
              </a:ext>
            </a:extLst>
          </p:cNvPr>
          <p:cNvPicPr>
            <a:picLocks noGrp="1" noChangeAspect="1"/>
          </p:cNvPicPr>
          <p:nvPr>
            <p:ph idx="1"/>
          </p:nvPr>
        </p:nvPicPr>
        <p:blipFill>
          <a:blip r:embed="rId2"/>
          <a:srcRect/>
          <a:stretch/>
        </p:blipFill>
        <p:spPr>
          <a:xfrm>
            <a:off x="319967" y="2043953"/>
            <a:ext cx="4704575" cy="2582731"/>
          </a:xfrm>
        </p:spPr>
      </p:pic>
      <p:sp>
        <p:nvSpPr>
          <p:cNvPr id="4" name="Slide Number Placeholder 3"/>
          <p:cNvSpPr>
            <a:spLocks noGrp="1"/>
          </p:cNvSpPr>
          <p:nvPr>
            <p:ph type="sldNum" sz="quarter" idx="12"/>
          </p:nvPr>
        </p:nvSpPr>
        <p:spPr/>
        <p:txBody>
          <a:bodyPr/>
          <a:lstStyle/>
          <a:p>
            <a:fld id="{34452F5A-1E19-4F47-A5DD-CF3E6D8BC662}" type="slidenum">
              <a:rPr lang="en-US" smtClean="0"/>
              <a:t>25</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3">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
        <p:nvSpPr>
          <p:cNvPr id="6" name="TextBox 5">
            <a:extLst>
              <a:ext uri="{FF2B5EF4-FFF2-40B4-BE49-F238E27FC236}">
                <a16:creationId xmlns:a16="http://schemas.microsoft.com/office/drawing/2014/main" id="{9765874B-AFB6-7943-A0BA-7D835C61FCBF}"/>
              </a:ext>
            </a:extLst>
          </p:cNvPr>
          <p:cNvSpPr txBox="1"/>
          <p:nvPr/>
        </p:nvSpPr>
        <p:spPr>
          <a:xfrm>
            <a:off x="5122336" y="2997229"/>
            <a:ext cx="2954864" cy="1569660"/>
          </a:xfrm>
          <a:prstGeom prst="rect">
            <a:avLst/>
          </a:prstGeom>
          <a:noFill/>
        </p:spPr>
        <p:txBody>
          <a:bodyPr wrap="square" rtlCol="0">
            <a:spAutoFit/>
          </a:bodyPr>
          <a:lstStyle/>
          <a:p>
            <a:pPr algn="ctr"/>
            <a:endParaRPr lang="en-US" sz="2400" dirty="0">
              <a:hlinkClick r:id="rId4"/>
            </a:endParaRPr>
          </a:p>
          <a:p>
            <a:pPr algn="ctr"/>
            <a:r>
              <a:rPr lang="en-US" sz="2400" dirty="0">
                <a:hlinkClick r:id="rId4"/>
              </a:rPr>
              <a:t>NCAA Eligibility Center</a:t>
            </a:r>
            <a:endParaRPr lang="en-US" sz="2400" dirty="0"/>
          </a:p>
          <a:p>
            <a:pPr algn="ctr"/>
            <a:endParaRPr lang="en-US" sz="2400" dirty="0"/>
          </a:p>
        </p:txBody>
      </p:sp>
      <p:pic>
        <p:nvPicPr>
          <p:cNvPr id="7" name="Picture 6">
            <a:extLst>
              <a:ext uri="{FF2B5EF4-FFF2-40B4-BE49-F238E27FC236}">
                <a16:creationId xmlns:a16="http://schemas.microsoft.com/office/drawing/2014/main" id="{5B0358FF-6976-B84E-ACCF-E5CE3EE57E58}"/>
              </a:ext>
            </a:extLst>
          </p:cNvPr>
          <p:cNvPicPr>
            <a:picLocks noChangeAspect="1"/>
          </p:cNvPicPr>
          <p:nvPr/>
        </p:nvPicPr>
        <p:blipFill>
          <a:blip r:embed="rId5"/>
          <a:stretch>
            <a:fillRect/>
          </a:stretch>
        </p:blipFill>
        <p:spPr>
          <a:xfrm>
            <a:off x="4181684" y="4626684"/>
            <a:ext cx="3933835" cy="2118803"/>
          </a:xfrm>
          <a:prstGeom prst="rect">
            <a:avLst/>
          </a:prstGeom>
        </p:spPr>
      </p:pic>
      <p:pic>
        <p:nvPicPr>
          <p:cNvPr id="10" name="Picture 9">
            <a:extLst>
              <a:ext uri="{FF2B5EF4-FFF2-40B4-BE49-F238E27FC236}">
                <a16:creationId xmlns:a16="http://schemas.microsoft.com/office/drawing/2014/main" id="{349467EE-224A-4A43-BEE2-F459E9461E5E}"/>
              </a:ext>
            </a:extLst>
          </p:cNvPr>
          <p:cNvPicPr>
            <a:picLocks noChangeAspect="1"/>
          </p:cNvPicPr>
          <p:nvPr/>
        </p:nvPicPr>
        <p:blipFill>
          <a:blip r:embed="rId6"/>
          <a:stretch>
            <a:fillRect/>
          </a:stretch>
        </p:blipFill>
        <p:spPr>
          <a:xfrm>
            <a:off x="319967" y="4626684"/>
            <a:ext cx="3861717" cy="1985961"/>
          </a:xfrm>
          <a:prstGeom prst="rect">
            <a:avLst/>
          </a:prstGeom>
        </p:spPr>
      </p:pic>
      <p:sp>
        <p:nvSpPr>
          <p:cNvPr id="11" name="TextBox 10">
            <a:extLst>
              <a:ext uri="{FF2B5EF4-FFF2-40B4-BE49-F238E27FC236}">
                <a16:creationId xmlns:a16="http://schemas.microsoft.com/office/drawing/2014/main" id="{38D91756-1C04-404D-93E9-70AF27D3FE7C}"/>
              </a:ext>
            </a:extLst>
          </p:cNvPr>
          <p:cNvSpPr txBox="1"/>
          <p:nvPr/>
        </p:nvSpPr>
        <p:spPr>
          <a:xfrm>
            <a:off x="457200" y="1417638"/>
            <a:ext cx="7658319" cy="461665"/>
          </a:xfrm>
          <a:prstGeom prst="rect">
            <a:avLst/>
          </a:prstGeom>
          <a:noFill/>
        </p:spPr>
        <p:txBody>
          <a:bodyPr wrap="square" rtlCol="0">
            <a:spAutoFit/>
          </a:bodyPr>
          <a:lstStyle/>
          <a:p>
            <a:pPr algn="ctr"/>
            <a:r>
              <a:rPr lang="en-US" sz="2400" b="1" dirty="0"/>
              <a:t>Want To Compete in Track and Field in College?</a:t>
            </a:r>
          </a:p>
        </p:txBody>
      </p:sp>
      <p:sp>
        <p:nvSpPr>
          <p:cNvPr id="12" name="TextBox 11">
            <a:extLst>
              <a:ext uri="{FF2B5EF4-FFF2-40B4-BE49-F238E27FC236}">
                <a16:creationId xmlns:a16="http://schemas.microsoft.com/office/drawing/2014/main" id="{FB1A1AB3-C754-C94F-BDF7-ECF55FE28980}"/>
              </a:ext>
            </a:extLst>
          </p:cNvPr>
          <p:cNvSpPr txBox="1"/>
          <p:nvPr/>
        </p:nvSpPr>
        <p:spPr>
          <a:xfrm>
            <a:off x="5410200" y="2501169"/>
            <a:ext cx="2667000" cy="369332"/>
          </a:xfrm>
          <a:prstGeom prst="rect">
            <a:avLst/>
          </a:prstGeom>
          <a:noFill/>
        </p:spPr>
        <p:txBody>
          <a:bodyPr wrap="square" rtlCol="0">
            <a:spAutoFit/>
          </a:bodyPr>
          <a:lstStyle/>
          <a:p>
            <a:pPr algn="ctr"/>
            <a:r>
              <a:rPr lang="en-US" b="1" dirty="0"/>
              <a:t>GET REGISTERED NOW!</a:t>
            </a:r>
          </a:p>
        </p:txBody>
      </p:sp>
    </p:spTree>
    <p:extLst>
      <p:ext uri="{BB962C8B-B14F-4D97-AF65-F5344CB8AC3E}">
        <p14:creationId xmlns:p14="http://schemas.microsoft.com/office/powerpoint/2010/main" val="10348724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Questions</a:t>
            </a:r>
          </a:p>
        </p:txBody>
      </p:sp>
      <p:sp>
        <p:nvSpPr>
          <p:cNvPr id="3" name="Slide Number Placeholder 2"/>
          <p:cNvSpPr>
            <a:spLocks noGrp="1"/>
          </p:cNvSpPr>
          <p:nvPr>
            <p:ph type="sldNum" sz="quarter" idx="12"/>
          </p:nvPr>
        </p:nvSpPr>
        <p:spPr/>
        <p:txBody>
          <a:bodyPr/>
          <a:lstStyle/>
          <a:p>
            <a:fld id="{34452F5A-1E19-4F47-A5DD-CF3E6D8BC662}" type="slidenum">
              <a:rPr lang="en-US" smtClean="0"/>
              <a:t>26</a:t>
            </a:fld>
            <a:endParaRPr lang="en-US" dirty="0"/>
          </a:p>
        </p:txBody>
      </p:sp>
      <p:sp>
        <p:nvSpPr>
          <p:cNvPr id="4" name="Rectangle 3"/>
          <p:cNvSpPr/>
          <p:nvPr/>
        </p:nvSpPr>
        <p:spPr>
          <a:xfrm>
            <a:off x="2038955" y="3278041"/>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5" name="Rectangle 4"/>
          <p:cNvSpPr/>
          <p:nvPr/>
        </p:nvSpPr>
        <p:spPr>
          <a:xfrm>
            <a:off x="4319222" y="2967335"/>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6" name="Rectangle 5"/>
          <p:cNvSpPr/>
          <p:nvPr/>
        </p:nvSpPr>
        <p:spPr>
          <a:xfrm>
            <a:off x="1082450" y="2963186"/>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7" name="Rectangle 6"/>
          <p:cNvSpPr/>
          <p:nvPr/>
        </p:nvSpPr>
        <p:spPr>
          <a:xfrm>
            <a:off x="3362716" y="4386036"/>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pic>
        <p:nvPicPr>
          <p:cNvPr id="8" name="Picture 7"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622860347"/>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9B4A-5417-8D4F-A657-21A67F8F6512}"/>
              </a:ext>
            </a:extLst>
          </p:cNvPr>
          <p:cNvSpPr>
            <a:spLocks noGrp="1"/>
          </p:cNvSpPr>
          <p:nvPr>
            <p:ph type="title"/>
          </p:nvPr>
        </p:nvSpPr>
        <p:spPr/>
        <p:txBody>
          <a:bodyPr/>
          <a:lstStyle/>
          <a:p>
            <a:r>
              <a:rPr lang="en-US" dirty="0">
                <a:solidFill>
                  <a:schemeClr val="tx1"/>
                </a:solidFill>
                <a:latin typeface="Impact" panose="020B0806030902050204" pitchFamily="34" charset="0"/>
              </a:rPr>
              <a:t>ADDITIONAL INFORMATION</a:t>
            </a:r>
          </a:p>
        </p:txBody>
      </p:sp>
      <p:sp>
        <p:nvSpPr>
          <p:cNvPr id="3" name="Text Placeholder 2">
            <a:extLst>
              <a:ext uri="{FF2B5EF4-FFF2-40B4-BE49-F238E27FC236}">
                <a16:creationId xmlns:a16="http://schemas.microsoft.com/office/drawing/2014/main" id="{9FB16B7E-3870-984F-B934-89BA0E76DA2D}"/>
              </a:ext>
            </a:extLst>
          </p:cNvPr>
          <p:cNvSpPr>
            <a:spLocks noGrp="1"/>
          </p:cNvSpPr>
          <p:nvPr>
            <p:ph type="body" idx="1"/>
          </p:nvPr>
        </p:nvSpPr>
        <p:spPr/>
        <p:txBody>
          <a:bodyPr/>
          <a:lstStyle/>
          <a:p>
            <a:r>
              <a:rPr lang="en-US" dirty="0"/>
              <a:t>Shocker Track Club Youth Team</a:t>
            </a:r>
          </a:p>
        </p:txBody>
      </p:sp>
      <p:sp>
        <p:nvSpPr>
          <p:cNvPr id="4" name="Slide Number Placeholder 3">
            <a:extLst>
              <a:ext uri="{FF2B5EF4-FFF2-40B4-BE49-F238E27FC236}">
                <a16:creationId xmlns:a16="http://schemas.microsoft.com/office/drawing/2014/main" id="{2BD55CB7-3BA1-5240-B337-6A2069A3346B}"/>
              </a:ext>
            </a:extLst>
          </p:cNvPr>
          <p:cNvSpPr>
            <a:spLocks noGrp="1"/>
          </p:cNvSpPr>
          <p:nvPr>
            <p:ph type="sldNum" sz="quarter" idx="12"/>
          </p:nvPr>
        </p:nvSpPr>
        <p:spPr/>
        <p:txBody>
          <a:bodyPr/>
          <a:lstStyle/>
          <a:p>
            <a:fld id="{1D090886-B715-8945-98E5-4A2447DA0965}" type="slidenum">
              <a:rPr lang="en-US" smtClean="0"/>
              <a:t>27</a:t>
            </a:fld>
            <a:endParaRPr lang="en-US" dirty="0"/>
          </a:p>
        </p:txBody>
      </p:sp>
    </p:spTree>
    <p:extLst>
      <p:ext uri="{BB962C8B-B14F-4D97-AF65-F5344CB8AC3E}">
        <p14:creationId xmlns:p14="http://schemas.microsoft.com/office/powerpoint/2010/main" val="340486330"/>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When Communicating …</a:t>
            </a:r>
          </a:p>
        </p:txBody>
      </p:sp>
      <p:sp>
        <p:nvSpPr>
          <p:cNvPr id="3" name="Content Placeholder 2"/>
          <p:cNvSpPr>
            <a:spLocks noGrp="1"/>
          </p:cNvSpPr>
          <p:nvPr>
            <p:ph idx="1"/>
          </p:nvPr>
        </p:nvSpPr>
        <p:spPr>
          <a:xfrm>
            <a:off x="286169" y="1417637"/>
            <a:ext cx="8121228" cy="5272657"/>
          </a:xfrm>
        </p:spPr>
        <p:txBody>
          <a:bodyPr>
            <a:normAutofit lnSpcReduction="10000"/>
          </a:bodyPr>
          <a:lstStyle/>
          <a:p>
            <a:r>
              <a:rPr lang="en-US" sz="2600" dirty="0">
                <a:latin typeface="Arial"/>
                <a:cs typeface="Arial"/>
              </a:rPr>
              <a:t>Be Professional!</a:t>
            </a:r>
          </a:p>
          <a:p>
            <a:r>
              <a:rPr lang="en-US" sz="2600" dirty="0">
                <a:latin typeface="Arial"/>
                <a:cs typeface="Arial"/>
              </a:rPr>
              <a:t>Use basic email address with your name or initials</a:t>
            </a:r>
          </a:p>
          <a:p>
            <a:r>
              <a:rPr lang="en-US" sz="2600" dirty="0">
                <a:latin typeface="Arial"/>
                <a:cs typeface="Arial"/>
              </a:rPr>
              <a:t>Write and answer questions using “standard language” – no slang, emojis or abbreviated words</a:t>
            </a:r>
          </a:p>
          <a:p>
            <a:r>
              <a:rPr lang="en-US" sz="2600" dirty="0">
                <a:latin typeface="Arial"/>
                <a:cs typeface="Arial"/>
              </a:rPr>
              <a:t>Act like you’re interested even if you don’t think that you’ll attend that school</a:t>
            </a:r>
          </a:p>
          <a:p>
            <a:r>
              <a:rPr lang="en-US" sz="2600" dirty="0">
                <a:latin typeface="Arial"/>
                <a:cs typeface="Arial"/>
              </a:rPr>
              <a:t>Be mindful of posts on your social media accounts </a:t>
            </a:r>
          </a:p>
          <a:p>
            <a:r>
              <a:rPr lang="en-US" sz="2600" dirty="0">
                <a:latin typeface="Arial"/>
                <a:cs typeface="Arial"/>
              </a:rPr>
              <a:t>Be considerate and thank the Coach for their time and interest</a:t>
            </a:r>
          </a:p>
          <a:p>
            <a:r>
              <a:rPr lang="en-US" sz="2600" dirty="0">
                <a:latin typeface="Arial"/>
                <a:cs typeface="Arial"/>
              </a:rPr>
              <a:t>If you really don’t have interest in a school, tell the Coach and be respectful in doing so.</a:t>
            </a:r>
          </a:p>
          <a:p>
            <a:r>
              <a:rPr lang="en-US" sz="2600" dirty="0">
                <a:latin typeface="Arial"/>
                <a:cs typeface="Arial"/>
              </a:rPr>
              <a:t>If a scholarship is offered, ask for details</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28</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696224626"/>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Sample Email …</a:t>
            </a:r>
          </a:p>
        </p:txBody>
      </p:sp>
      <p:sp>
        <p:nvSpPr>
          <p:cNvPr id="3" name="Content Placeholder 2"/>
          <p:cNvSpPr>
            <a:spLocks noGrp="1"/>
          </p:cNvSpPr>
          <p:nvPr>
            <p:ph idx="1"/>
          </p:nvPr>
        </p:nvSpPr>
        <p:spPr>
          <a:xfrm>
            <a:off x="286169" y="1417637"/>
            <a:ext cx="8121228" cy="5272657"/>
          </a:xfrm>
        </p:spPr>
        <p:txBody>
          <a:bodyPr>
            <a:normAutofit fontScale="92500" lnSpcReduction="10000"/>
          </a:bodyPr>
          <a:lstStyle/>
          <a:p>
            <a:pPr marL="114300" indent="0">
              <a:buNone/>
            </a:pPr>
            <a:r>
              <a:rPr lang="en-US" dirty="0">
                <a:latin typeface="Arial"/>
                <a:cs typeface="Arial"/>
              </a:rPr>
              <a:t>Hello Coach __________,</a:t>
            </a:r>
          </a:p>
          <a:p>
            <a:pPr marL="114300" indent="0">
              <a:buNone/>
            </a:pPr>
            <a:r>
              <a:rPr lang="en-US" dirty="0">
                <a:latin typeface="Arial"/>
                <a:cs typeface="Arial"/>
              </a:rPr>
              <a:t>	My name is _________.  I’m a senior at _______High in ________, Kansas.  I have also trained with the Shocker Track Club. I currently compete in Track &amp; Field and Cross Country and I am interested in learning more about your program as I look for the best college for me beginning in 2021.</a:t>
            </a:r>
            <a:br>
              <a:rPr lang="en-US" dirty="0">
                <a:latin typeface="Arial"/>
                <a:cs typeface="Arial"/>
              </a:rPr>
            </a:br>
            <a:r>
              <a:rPr lang="en-US" dirty="0">
                <a:latin typeface="Arial"/>
                <a:cs typeface="Arial"/>
              </a:rPr>
              <a:t>	My preferred events are _________, and my PRs are ___________.  I have posted videos of some of my best competitions at _________.</a:t>
            </a:r>
            <a:br>
              <a:rPr lang="en-US" dirty="0">
                <a:latin typeface="Arial"/>
                <a:cs typeface="Arial"/>
              </a:rPr>
            </a:br>
            <a:r>
              <a:rPr lang="en-US" dirty="0">
                <a:latin typeface="Arial"/>
                <a:cs typeface="Arial"/>
              </a:rPr>
              <a:t>	I currently have a x.xx grade point average, and have posted a score of XX in the ACT, and XXX for the SAT. I’m also very involved in ________, _______, and _______.</a:t>
            </a:r>
            <a:br>
              <a:rPr lang="en-US" dirty="0">
                <a:latin typeface="Arial"/>
                <a:cs typeface="Arial"/>
              </a:rPr>
            </a:br>
            <a:r>
              <a:rPr lang="en-US" dirty="0">
                <a:latin typeface="Arial"/>
                <a:cs typeface="Arial"/>
              </a:rPr>
              <a:t>	At this point I would like to major in __________.  </a:t>
            </a:r>
          </a:p>
          <a:p>
            <a:pPr marL="114300" indent="0">
              <a:buNone/>
            </a:pPr>
            <a:r>
              <a:rPr lang="en-US" dirty="0">
                <a:latin typeface="Arial"/>
                <a:cs typeface="Arial"/>
              </a:rPr>
              <a:t>	I would appreciate the opportunity to visit with you or a member of your staff at your convenience.</a:t>
            </a:r>
          </a:p>
          <a:p>
            <a:pPr marL="114300" indent="0">
              <a:buNone/>
            </a:pPr>
            <a:br>
              <a:rPr lang="en-US" dirty="0">
                <a:latin typeface="Arial"/>
                <a:cs typeface="Arial"/>
              </a:rPr>
            </a:br>
            <a:r>
              <a:rPr lang="en-US" dirty="0">
                <a:latin typeface="Arial"/>
                <a:cs typeface="Arial"/>
              </a:rPr>
              <a:t>Respectfully,</a:t>
            </a:r>
            <a:br>
              <a:rPr lang="en-US" dirty="0">
                <a:latin typeface="Arial"/>
                <a:cs typeface="Arial"/>
              </a:rPr>
            </a:br>
            <a:r>
              <a:rPr lang="en-US" dirty="0">
                <a:latin typeface="Arial"/>
                <a:cs typeface="Arial"/>
              </a:rPr>
              <a:t>____________ </a:t>
            </a:r>
          </a:p>
          <a:p>
            <a:endParaRPr lang="en-US" sz="24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29</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83920349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1387474"/>
            <a:ext cx="7659687" cy="1168400"/>
          </a:xfrm>
        </p:spPr>
        <p:txBody>
          <a:bodyPr>
            <a:normAutofit/>
          </a:bodyPr>
          <a:lstStyle/>
          <a:p>
            <a:r>
              <a:rPr lang="en-US" sz="4800" dirty="0">
                <a:ln>
                  <a:solidFill>
                    <a:schemeClr val="tx1"/>
                  </a:solidFill>
                </a:ln>
                <a:solidFill>
                  <a:srgbClr val="FFFF00"/>
                </a:solidFill>
                <a:effectLst>
                  <a:outerShdw blurRad="50800" dist="38100" dir="2700000" algn="tl" rotWithShape="0">
                    <a:srgbClr val="000000">
                      <a:alpha val="43000"/>
                    </a:srgbClr>
                  </a:outerShdw>
                </a:effectLst>
                <a:latin typeface="Impact"/>
                <a:cs typeface="Impact"/>
              </a:rPr>
              <a:t>SHOCKER TRACK CLUB</a:t>
            </a:r>
          </a:p>
        </p:txBody>
      </p:sp>
      <p:sp>
        <p:nvSpPr>
          <p:cNvPr id="3" name="Text Placeholder 2"/>
          <p:cNvSpPr>
            <a:spLocks noGrp="1"/>
          </p:cNvSpPr>
          <p:nvPr>
            <p:ph type="body" idx="1"/>
          </p:nvPr>
        </p:nvSpPr>
        <p:spPr>
          <a:xfrm>
            <a:off x="921805" y="2870348"/>
            <a:ext cx="6135687" cy="600028"/>
          </a:xfrm>
        </p:spPr>
        <p:txBody>
          <a:bodyPr>
            <a:normAutofit/>
          </a:bodyPr>
          <a:lstStyle/>
          <a:p>
            <a:r>
              <a:rPr lang="en-US" sz="2800" dirty="0"/>
              <a:t>Mission</a:t>
            </a:r>
          </a:p>
        </p:txBody>
      </p:sp>
      <p:sp>
        <p:nvSpPr>
          <p:cNvPr id="5" name="Rectangle 4"/>
          <p:cNvSpPr/>
          <p:nvPr/>
        </p:nvSpPr>
        <p:spPr>
          <a:xfrm>
            <a:off x="883168" y="3458019"/>
            <a:ext cx="7024459" cy="3416320"/>
          </a:xfrm>
          <a:prstGeom prst="rect">
            <a:avLst/>
          </a:prstGeom>
        </p:spPr>
        <p:txBody>
          <a:bodyPr wrap="square">
            <a:spAutoFit/>
          </a:bodyPr>
          <a:lstStyle/>
          <a:p>
            <a:r>
              <a:rPr lang="en-US" sz="3600" dirty="0">
                <a:latin typeface="Impact"/>
                <a:cs typeface="Impact"/>
              </a:rPr>
              <a:t>The Shocker Track Club, Inc., (STC) is a 501(C)(3) organization that helps support Wichita State University Track &amp; Field and Wichita area Track and Field and Cross Country activities.</a:t>
            </a:r>
          </a:p>
        </p:txBody>
      </p:sp>
      <p:pic>
        <p:nvPicPr>
          <p:cNvPr id="6" name="Picture 5"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128932" y="300277"/>
            <a:ext cx="1253068" cy="1308227"/>
          </a:xfrm>
          <a:prstGeom prst="rect">
            <a:avLst/>
          </a:prstGeom>
          <a:noFill/>
          <a:ln>
            <a:noFill/>
          </a:ln>
        </p:spPr>
      </p:pic>
      <p:sp>
        <p:nvSpPr>
          <p:cNvPr id="4" name="Slide Number Placeholder 3"/>
          <p:cNvSpPr>
            <a:spLocks noGrp="1"/>
          </p:cNvSpPr>
          <p:nvPr>
            <p:ph type="sldNum" sz="quarter" idx="12"/>
          </p:nvPr>
        </p:nvSpPr>
        <p:spPr/>
        <p:txBody>
          <a:bodyPr/>
          <a:lstStyle/>
          <a:p>
            <a:fld id="{34452F5A-1E19-4F47-A5DD-CF3E6D8BC662}" type="slidenum">
              <a:rPr lang="en-US" smtClean="0"/>
              <a:t>3</a:t>
            </a:fld>
            <a:endParaRPr lang="en-US" dirty="0"/>
          </a:p>
        </p:txBody>
      </p:sp>
    </p:spTree>
    <p:extLst>
      <p:ext uri="{BB962C8B-B14F-4D97-AF65-F5344CB8AC3E}">
        <p14:creationId xmlns:p14="http://schemas.microsoft.com/office/powerpoint/2010/main" val="1494872870"/>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Recruiting Visits…</a:t>
            </a:r>
          </a:p>
        </p:txBody>
      </p:sp>
      <p:sp>
        <p:nvSpPr>
          <p:cNvPr id="3" name="Content Placeholder 2"/>
          <p:cNvSpPr>
            <a:spLocks noGrp="1"/>
          </p:cNvSpPr>
          <p:nvPr>
            <p:ph idx="1"/>
          </p:nvPr>
        </p:nvSpPr>
        <p:spPr>
          <a:xfrm>
            <a:off x="286169" y="1417637"/>
            <a:ext cx="8121228" cy="5272657"/>
          </a:xfrm>
        </p:spPr>
        <p:txBody>
          <a:bodyPr>
            <a:normAutofit lnSpcReduction="10000"/>
          </a:bodyPr>
          <a:lstStyle/>
          <a:p>
            <a:pPr marL="114300" indent="0">
              <a:buNone/>
            </a:pPr>
            <a:r>
              <a:rPr lang="en-US" sz="2800" dirty="0">
                <a:latin typeface="Arial"/>
                <a:cs typeface="Arial"/>
              </a:rPr>
              <a:t>Questions to Ask on Recruiting Visits:</a:t>
            </a:r>
          </a:p>
          <a:p>
            <a:r>
              <a:rPr lang="en-US" sz="2600" dirty="0">
                <a:latin typeface="Arial"/>
                <a:cs typeface="Arial"/>
              </a:rPr>
              <a:t>Daily Athlete Schedule</a:t>
            </a:r>
          </a:p>
          <a:p>
            <a:r>
              <a:rPr lang="en-US" sz="2600" dirty="0">
                <a:latin typeface="Arial"/>
                <a:cs typeface="Arial"/>
              </a:rPr>
              <a:t>Practice Time</a:t>
            </a:r>
          </a:p>
          <a:p>
            <a:r>
              <a:rPr lang="en-US" sz="2600" dirty="0">
                <a:latin typeface="Arial"/>
                <a:cs typeface="Arial"/>
              </a:rPr>
              <a:t>Weightlifting Time</a:t>
            </a:r>
          </a:p>
          <a:p>
            <a:r>
              <a:rPr lang="en-US" sz="2600" dirty="0">
                <a:latin typeface="Arial"/>
                <a:cs typeface="Arial"/>
              </a:rPr>
              <a:t>Competition Schedule</a:t>
            </a:r>
          </a:p>
          <a:p>
            <a:r>
              <a:rPr lang="en-US" sz="2600" dirty="0">
                <a:latin typeface="Arial"/>
                <a:cs typeface="Arial"/>
              </a:rPr>
              <a:t>Athlete Retention Rate</a:t>
            </a:r>
          </a:p>
          <a:p>
            <a:r>
              <a:rPr lang="en-US" sz="2600" dirty="0">
                <a:latin typeface="Arial"/>
                <a:cs typeface="Arial"/>
              </a:rPr>
              <a:t>Academic Requirements and Support</a:t>
            </a:r>
          </a:p>
          <a:p>
            <a:r>
              <a:rPr lang="en-US" sz="2600" dirty="0">
                <a:latin typeface="Arial"/>
                <a:cs typeface="Arial"/>
              </a:rPr>
              <a:t>Study Hall Requirements</a:t>
            </a:r>
          </a:p>
          <a:p>
            <a:r>
              <a:rPr lang="en-US" sz="2600" dirty="0">
                <a:latin typeface="Arial"/>
                <a:cs typeface="Arial"/>
              </a:rPr>
              <a:t>Travel Team Selection</a:t>
            </a:r>
          </a:p>
          <a:p>
            <a:r>
              <a:rPr lang="en-US" sz="2600" dirty="0">
                <a:latin typeface="Arial"/>
                <a:cs typeface="Arial"/>
              </a:rPr>
              <a:t>Training Plans</a:t>
            </a:r>
          </a:p>
          <a:p>
            <a:r>
              <a:rPr lang="en-US" sz="2600" dirty="0">
                <a:latin typeface="Arial"/>
                <a:cs typeface="Arial"/>
              </a:rPr>
              <a:t>Maintaining Scholarships</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30</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9382720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A Day in the Life…</a:t>
            </a:r>
          </a:p>
        </p:txBody>
      </p:sp>
      <p:sp>
        <p:nvSpPr>
          <p:cNvPr id="3" name="Content Placeholder 2"/>
          <p:cNvSpPr>
            <a:spLocks noGrp="1"/>
          </p:cNvSpPr>
          <p:nvPr>
            <p:ph idx="1"/>
          </p:nvPr>
        </p:nvSpPr>
        <p:spPr>
          <a:xfrm>
            <a:off x="286169" y="1417637"/>
            <a:ext cx="8121228" cy="5272657"/>
          </a:xfrm>
        </p:spPr>
        <p:txBody>
          <a:bodyPr>
            <a:normAutofit fontScale="92500" lnSpcReduction="20000"/>
          </a:bodyPr>
          <a:lstStyle/>
          <a:p>
            <a:pPr marL="114300" indent="0">
              <a:buNone/>
            </a:pPr>
            <a:r>
              <a:rPr lang="en-US" sz="2800" dirty="0">
                <a:latin typeface="Arial"/>
                <a:cs typeface="Arial"/>
              </a:rPr>
              <a:t>Be prepared to go to work…</a:t>
            </a:r>
          </a:p>
          <a:p>
            <a:r>
              <a:rPr lang="en-US" sz="2600" dirty="0">
                <a:latin typeface="Arial"/>
                <a:cs typeface="Arial"/>
              </a:rPr>
              <a:t>Up early to class</a:t>
            </a:r>
          </a:p>
          <a:p>
            <a:r>
              <a:rPr lang="en-US" sz="2600" dirty="0">
                <a:latin typeface="Arial"/>
                <a:cs typeface="Arial"/>
              </a:rPr>
              <a:t>Classes</a:t>
            </a:r>
          </a:p>
          <a:p>
            <a:r>
              <a:rPr lang="en-US" sz="2600" dirty="0">
                <a:latin typeface="Arial"/>
                <a:cs typeface="Arial"/>
              </a:rPr>
              <a:t>Study Hall</a:t>
            </a:r>
          </a:p>
          <a:p>
            <a:r>
              <a:rPr lang="en-US" sz="2600" dirty="0">
                <a:latin typeface="Arial"/>
                <a:cs typeface="Arial"/>
              </a:rPr>
              <a:t>Team Meetings</a:t>
            </a:r>
          </a:p>
          <a:p>
            <a:r>
              <a:rPr lang="en-US" sz="2600" dirty="0">
                <a:latin typeface="Arial"/>
                <a:cs typeface="Arial"/>
              </a:rPr>
              <a:t>Practice</a:t>
            </a:r>
          </a:p>
          <a:p>
            <a:r>
              <a:rPr lang="en-US" sz="2600" dirty="0">
                <a:latin typeface="Arial"/>
                <a:cs typeface="Arial"/>
              </a:rPr>
              <a:t>Weightlifting</a:t>
            </a:r>
          </a:p>
          <a:p>
            <a:r>
              <a:rPr lang="en-US" sz="2600" dirty="0">
                <a:latin typeface="Arial"/>
                <a:cs typeface="Arial"/>
              </a:rPr>
              <a:t>Competition</a:t>
            </a:r>
          </a:p>
          <a:p>
            <a:r>
              <a:rPr lang="en-US" sz="2600" dirty="0">
                <a:latin typeface="Arial"/>
                <a:cs typeface="Arial"/>
              </a:rPr>
              <a:t>Athletic Department Activities</a:t>
            </a:r>
          </a:p>
          <a:p>
            <a:r>
              <a:rPr lang="en-US" sz="2600" dirty="0">
                <a:latin typeface="Arial"/>
                <a:cs typeface="Arial"/>
              </a:rPr>
              <a:t>Community Volunteering</a:t>
            </a:r>
          </a:p>
          <a:p>
            <a:r>
              <a:rPr lang="en-US" sz="2600" dirty="0">
                <a:latin typeface="Arial"/>
                <a:cs typeface="Arial"/>
              </a:rPr>
              <a:t>Eating / Sleeping / Studying</a:t>
            </a:r>
          </a:p>
          <a:p>
            <a:r>
              <a:rPr lang="en-US" sz="2600" dirty="0">
                <a:latin typeface="Arial"/>
                <a:cs typeface="Arial"/>
              </a:rPr>
              <a:t>Socializing</a:t>
            </a:r>
          </a:p>
          <a:p>
            <a:pPr marL="114300" indent="0" algn="ctr">
              <a:buNone/>
            </a:pPr>
            <a:r>
              <a:rPr lang="en-US" sz="3200" b="1" dirty="0">
                <a:latin typeface="Bradley Hand" pitchFamily="2" charset="77"/>
                <a:cs typeface="Arial"/>
              </a:rPr>
              <a:t>Showcase Professional Maturity</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31</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072915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6764864" cy="1480021"/>
          </a:xfrm>
        </p:spPr>
        <p:txBody>
          <a:bodyPr/>
          <a:lstStyle/>
          <a:p>
            <a:r>
              <a:rPr lang="en-US" dirty="0">
                <a:solidFill>
                  <a:schemeClr val="tx1"/>
                </a:solidFill>
                <a:latin typeface="Impact"/>
                <a:cs typeface="Impact"/>
              </a:rPr>
              <a:t>Differences Between NCAA Division 1, D2, and D3</a:t>
            </a:r>
          </a:p>
        </p:txBody>
      </p:sp>
      <p:sp>
        <p:nvSpPr>
          <p:cNvPr id="3" name="Content Placeholder 2"/>
          <p:cNvSpPr>
            <a:spLocks noGrp="1"/>
          </p:cNvSpPr>
          <p:nvPr>
            <p:ph idx="1"/>
          </p:nvPr>
        </p:nvSpPr>
        <p:spPr>
          <a:xfrm>
            <a:off x="286169" y="1869085"/>
            <a:ext cx="8121228" cy="4821210"/>
          </a:xfrm>
        </p:spPr>
        <p:txBody>
          <a:bodyPr>
            <a:normAutofit/>
          </a:bodyPr>
          <a:lstStyle/>
          <a:p>
            <a:r>
              <a:rPr lang="en-US" sz="2800" dirty="0">
                <a:latin typeface="Arial"/>
                <a:cs typeface="Arial"/>
              </a:rPr>
              <a:t>Division 1 – Typically large public and private universities with large athletic budgets</a:t>
            </a:r>
          </a:p>
          <a:p>
            <a:r>
              <a:rPr lang="en-US" sz="2800" dirty="0">
                <a:latin typeface="Arial"/>
                <a:cs typeface="Arial"/>
              </a:rPr>
              <a:t>Division 2 – Typically smaller to medium-sized public and private universities with smaller budgets</a:t>
            </a:r>
          </a:p>
          <a:p>
            <a:r>
              <a:rPr lang="en-US" sz="2800" dirty="0">
                <a:latin typeface="Arial"/>
                <a:cs typeface="Arial"/>
              </a:rPr>
              <a:t>Division 3 – Typically small private universities with small budgets – NO athletic scholarships are awarded.</a:t>
            </a:r>
          </a:p>
        </p:txBody>
      </p:sp>
      <p:sp>
        <p:nvSpPr>
          <p:cNvPr id="4" name="Slide Number Placeholder 3"/>
          <p:cNvSpPr>
            <a:spLocks noGrp="1"/>
          </p:cNvSpPr>
          <p:nvPr>
            <p:ph type="sldNum" sz="quarter" idx="12"/>
          </p:nvPr>
        </p:nvSpPr>
        <p:spPr/>
        <p:txBody>
          <a:bodyPr/>
          <a:lstStyle/>
          <a:p>
            <a:fld id="{34452F5A-1E19-4F47-A5DD-CF3E6D8BC662}" type="slidenum">
              <a:rPr lang="en-US" smtClean="0"/>
              <a:t>32</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158372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alpha val="3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6764864" cy="1480021"/>
          </a:xfrm>
        </p:spPr>
        <p:txBody>
          <a:bodyPr/>
          <a:lstStyle/>
          <a:p>
            <a:r>
              <a:rPr lang="en-US" dirty="0">
                <a:solidFill>
                  <a:schemeClr val="tx1"/>
                </a:solidFill>
                <a:latin typeface="Impact"/>
                <a:cs typeface="Impact"/>
              </a:rPr>
              <a:t>Differences Between NCAA, NAIA, and NJCAA</a:t>
            </a:r>
          </a:p>
        </p:txBody>
      </p:sp>
      <p:sp>
        <p:nvSpPr>
          <p:cNvPr id="3" name="Content Placeholder 2"/>
          <p:cNvSpPr>
            <a:spLocks noGrp="1"/>
          </p:cNvSpPr>
          <p:nvPr>
            <p:ph idx="1"/>
          </p:nvPr>
        </p:nvSpPr>
        <p:spPr>
          <a:xfrm>
            <a:off x="286169" y="1869085"/>
            <a:ext cx="8121228" cy="4821210"/>
          </a:xfrm>
          <a:noFill/>
        </p:spPr>
        <p:txBody>
          <a:bodyPr>
            <a:normAutofit fontScale="92500" lnSpcReduction="10000"/>
          </a:bodyPr>
          <a:lstStyle/>
          <a:p>
            <a:pPr marL="114300" indent="0">
              <a:buNone/>
            </a:pPr>
            <a:r>
              <a:rPr lang="en-US" sz="2800" dirty="0">
                <a:latin typeface="Arial"/>
                <a:cs typeface="Arial"/>
              </a:rPr>
              <a:t>NCAA –</a:t>
            </a:r>
          </a:p>
          <a:p>
            <a:pPr marL="114300" indent="0">
              <a:buNone/>
            </a:pPr>
            <a:r>
              <a:rPr lang="en-US" dirty="0"/>
              <a:t>The National Collegiate Athletic Association is the most well-known college sports organization.  There are three divisions of the NCAA. Divisions 1 and 2 offer scholarships; Division 3 schools do not.</a:t>
            </a:r>
          </a:p>
          <a:p>
            <a:pPr marL="114300" indent="0">
              <a:buNone/>
            </a:pPr>
            <a:r>
              <a:rPr lang="en-US" sz="2800" dirty="0">
                <a:latin typeface="Arial"/>
                <a:cs typeface="Arial"/>
              </a:rPr>
              <a:t>NAIA –</a:t>
            </a:r>
            <a:br>
              <a:rPr lang="en-US" sz="2800" dirty="0">
                <a:latin typeface="Arial"/>
                <a:cs typeface="Arial"/>
              </a:rPr>
            </a:br>
            <a:r>
              <a:rPr lang="en-US" dirty="0"/>
              <a:t>The National Association of Intercollegiate Athletes is mostly comprised of smaller private universities.  The athletic and academic standards typically aren’t as high as with the NCAA, and there are fewer rules about foreign athletes.</a:t>
            </a:r>
          </a:p>
          <a:p>
            <a:pPr marL="114300" indent="0">
              <a:buNone/>
            </a:pPr>
            <a:r>
              <a:rPr lang="en-US" sz="2800" dirty="0">
                <a:latin typeface="Arial"/>
                <a:cs typeface="Arial"/>
              </a:rPr>
              <a:t>NJCAA – </a:t>
            </a:r>
            <a:br>
              <a:rPr lang="en-US" sz="2800" dirty="0">
                <a:latin typeface="Arial"/>
                <a:cs typeface="Arial"/>
              </a:rPr>
            </a:br>
            <a:r>
              <a:rPr lang="en-US" dirty="0"/>
              <a:t>The National Junior College Athletic Association is made up of 2-year community colleges.  Community colleges are usually small and offer 2-year Associates Degrees.  Because community colleges are much cheaper than large public universities, many students can attend community colleges and then transfer the course credits over to a larger university later.</a:t>
            </a:r>
            <a:endParaRPr lang="en-US" sz="2800" dirty="0">
              <a:latin typeface="Arial"/>
              <a:cs typeface="Arial"/>
            </a:endParaRP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33</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5237944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STC Recruiting Connections</a:t>
            </a:r>
          </a:p>
        </p:txBody>
      </p:sp>
      <p:sp>
        <p:nvSpPr>
          <p:cNvPr id="3" name="Content Placeholder 2"/>
          <p:cNvSpPr>
            <a:spLocks noGrp="1"/>
          </p:cNvSpPr>
          <p:nvPr>
            <p:ph idx="1"/>
          </p:nvPr>
        </p:nvSpPr>
        <p:spPr>
          <a:xfrm>
            <a:off x="176494" y="1643448"/>
            <a:ext cx="8003611" cy="4939913"/>
          </a:xfrm>
        </p:spPr>
        <p:txBody>
          <a:bodyPr>
            <a:normAutofit fontScale="32500" lnSpcReduction="20000"/>
          </a:bodyPr>
          <a:lstStyle/>
          <a:p>
            <a:r>
              <a:rPr lang="en-US" sz="8600" dirty="0">
                <a:latin typeface="Arial"/>
                <a:cs typeface="Arial"/>
              </a:rPr>
              <a:t>Strong connections to Wichita State University, Friends University, Emporia State University, Bethel College, Butler County Community College, and Kansas State University</a:t>
            </a:r>
          </a:p>
          <a:p>
            <a:endParaRPr lang="en-US" sz="8600" dirty="0">
              <a:latin typeface="Arial"/>
              <a:cs typeface="Arial"/>
            </a:endParaRPr>
          </a:p>
          <a:p>
            <a:r>
              <a:rPr lang="en-US" sz="8600" dirty="0">
                <a:latin typeface="Arial"/>
                <a:cs typeface="Arial"/>
              </a:rPr>
              <a:t>Presentations by Wichita State University on the college recruiting and team membership</a:t>
            </a:r>
          </a:p>
          <a:p>
            <a:endParaRPr lang="en-US" sz="8600" dirty="0">
              <a:latin typeface="Arial"/>
              <a:cs typeface="Arial"/>
            </a:endParaRPr>
          </a:p>
          <a:p>
            <a:r>
              <a:rPr lang="en-US" sz="8600" dirty="0">
                <a:latin typeface="Arial"/>
                <a:cs typeface="Arial"/>
              </a:rPr>
              <a:t>Practice visits by various colleges and universities</a:t>
            </a:r>
          </a:p>
          <a:p>
            <a:pPr marL="114300" indent="0" algn="ctr">
              <a:buNone/>
            </a:pPr>
            <a:endParaRPr lang="en-US" sz="5900" dirty="0">
              <a:latin typeface="Arial"/>
              <a:cs typeface="Arial"/>
            </a:endParaRPr>
          </a:p>
          <a:p>
            <a:pPr marL="114300" indent="0">
              <a:buNone/>
            </a:pPr>
            <a:endParaRPr lang="en-US" sz="23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4</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508434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How STC Can Assist</a:t>
            </a:r>
          </a:p>
        </p:txBody>
      </p:sp>
      <p:sp>
        <p:nvSpPr>
          <p:cNvPr id="3" name="Content Placeholder 2"/>
          <p:cNvSpPr>
            <a:spLocks noGrp="1"/>
          </p:cNvSpPr>
          <p:nvPr>
            <p:ph idx="1"/>
          </p:nvPr>
        </p:nvSpPr>
        <p:spPr>
          <a:xfrm>
            <a:off x="176494" y="1643448"/>
            <a:ext cx="8003611" cy="4939913"/>
          </a:xfrm>
        </p:spPr>
        <p:txBody>
          <a:bodyPr>
            <a:normAutofit fontScale="40000" lnSpcReduction="20000"/>
          </a:bodyPr>
          <a:lstStyle/>
          <a:p>
            <a:r>
              <a:rPr lang="en-US" sz="7000" dirty="0">
                <a:latin typeface="Arial"/>
                <a:cs typeface="Arial"/>
              </a:rPr>
              <a:t>Mention Athlete names to colleges</a:t>
            </a:r>
          </a:p>
          <a:p>
            <a:pPr marL="114300" indent="0">
              <a:buNone/>
            </a:pPr>
            <a:endParaRPr lang="en-US" sz="7000" dirty="0">
              <a:latin typeface="Arial"/>
              <a:cs typeface="Arial"/>
            </a:endParaRPr>
          </a:p>
          <a:p>
            <a:r>
              <a:rPr lang="en-US" sz="7000" dirty="0">
                <a:latin typeface="Arial"/>
                <a:cs typeface="Arial"/>
              </a:rPr>
              <a:t>Mention Athletes on social media</a:t>
            </a:r>
          </a:p>
          <a:p>
            <a:pPr marL="114300" indent="0">
              <a:buNone/>
            </a:pPr>
            <a:endParaRPr lang="en-US" sz="7000" dirty="0">
              <a:latin typeface="Arial"/>
              <a:cs typeface="Arial"/>
            </a:endParaRPr>
          </a:p>
          <a:p>
            <a:r>
              <a:rPr lang="en-US" sz="7000" dirty="0">
                <a:latin typeface="Arial"/>
                <a:cs typeface="Arial"/>
              </a:rPr>
              <a:t>Provide general information about colleges</a:t>
            </a:r>
          </a:p>
          <a:p>
            <a:pPr marL="114300" indent="0">
              <a:buNone/>
            </a:pPr>
            <a:endParaRPr lang="en-US" sz="7000" dirty="0">
              <a:latin typeface="Arial"/>
              <a:cs typeface="Arial"/>
            </a:endParaRPr>
          </a:p>
          <a:p>
            <a:r>
              <a:rPr lang="en-US" sz="7000" dirty="0">
                <a:latin typeface="Arial"/>
                <a:cs typeface="Arial"/>
              </a:rPr>
              <a:t>Host visits by college Coaches</a:t>
            </a:r>
          </a:p>
          <a:p>
            <a:pPr marL="114300" indent="0">
              <a:buNone/>
            </a:pPr>
            <a:endParaRPr lang="en-US" sz="7000" dirty="0">
              <a:latin typeface="Arial"/>
              <a:cs typeface="Arial"/>
            </a:endParaRPr>
          </a:p>
          <a:p>
            <a:r>
              <a:rPr lang="en-US" sz="7000" dirty="0">
                <a:latin typeface="Arial"/>
                <a:cs typeface="Arial"/>
              </a:rPr>
              <a:t>Offer general opinions about various colleges</a:t>
            </a:r>
          </a:p>
          <a:p>
            <a:endParaRPr lang="en-US" sz="8600" dirty="0">
              <a:latin typeface="Arial"/>
              <a:cs typeface="Arial"/>
            </a:endParaRPr>
          </a:p>
          <a:p>
            <a:pPr marL="114300" indent="0" algn="ctr">
              <a:buNone/>
            </a:pPr>
            <a:endParaRPr lang="en-US" sz="5900" dirty="0">
              <a:latin typeface="Arial"/>
              <a:cs typeface="Arial"/>
            </a:endParaRPr>
          </a:p>
          <a:p>
            <a:pPr marL="114300" indent="0">
              <a:buNone/>
            </a:pPr>
            <a:endParaRPr lang="en-US" sz="23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5</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9995726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1409"/>
            <a:ext cx="7620000" cy="1143000"/>
          </a:xfrm>
        </p:spPr>
        <p:txBody>
          <a:bodyPr/>
          <a:lstStyle/>
          <a:p>
            <a:r>
              <a:rPr lang="en-US" dirty="0">
                <a:solidFill>
                  <a:schemeClr val="tx1"/>
                </a:solidFill>
                <a:latin typeface="Impact"/>
                <a:cs typeface="Impact"/>
              </a:rPr>
              <a:t>STC Social Media</a:t>
            </a:r>
          </a:p>
        </p:txBody>
      </p:sp>
      <p:sp>
        <p:nvSpPr>
          <p:cNvPr id="4" name="Slide Number Placeholder 3"/>
          <p:cNvSpPr>
            <a:spLocks noGrp="1"/>
          </p:cNvSpPr>
          <p:nvPr>
            <p:ph type="sldNum" sz="quarter" idx="12"/>
          </p:nvPr>
        </p:nvSpPr>
        <p:spPr/>
        <p:txBody>
          <a:bodyPr/>
          <a:lstStyle/>
          <a:p>
            <a:fld id="{34452F5A-1E19-4F47-A5DD-CF3E6D8BC662}" type="slidenum">
              <a:rPr lang="en-US" smtClean="0"/>
              <a:t>6</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10" name="Picture 9">
            <a:extLst>
              <a:ext uri="{FF2B5EF4-FFF2-40B4-BE49-F238E27FC236}">
                <a16:creationId xmlns:a16="http://schemas.microsoft.com/office/drawing/2014/main" id="{5397DD39-96E6-3B4F-A58B-CF1BA3B7BC12}"/>
              </a:ext>
            </a:extLst>
          </p:cNvPr>
          <p:cNvPicPr>
            <a:picLocks noChangeAspect="1"/>
          </p:cNvPicPr>
          <p:nvPr/>
        </p:nvPicPr>
        <p:blipFill>
          <a:blip r:embed="rId3"/>
          <a:stretch>
            <a:fillRect/>
          </a:stretch>
        </p:blipFill>
        <p:spPr>
          <a:xfrm>
            <a:off x="294326" y="1477001"/>
            <a:ext cx="2861482" cy="4949590"/>
          </a:xfrm>
          <a:prstGeom prst="rect">
            <a:avLst/>
          </a:prstGeom>
        </p:spPr>
      </p:pic>
      <p:pic>
        <p:nvPicPr>
          <p:cNvPr id="15" name="Content Placeholder 14">
            <a:extLst>
              <a:ext uri="{FF2B5EF4-FFF2-40B4-BE49-F238E27FC236}">
                <a16:creationId xmlns:a16="http://schemas.microsoft.com/office/drawing/2014/main" id="{92B00EE3-F03D-9041-B5FB-3B4DBC9B198C}"/>
              </a:ext>
            </a:extLst>
          </p:cNvPr>
          <p:cNvPicPr>
            <a:picLocks noGrp="1" noChangeAspect="1"/>
          </p:cNvPicPr>
          <p:nvPr>
            <p:ph sz="half" idx="2"/>
          </p:nvPr>
        </p:nvPicPr>
        <p:blipFill>
          <a:blip r:embed="rId4"/>
          <a:stretch>
            <a:fillRect/>
          </a:stretch>
        </p:blipFill>
        <p:spPr>
          <a:xfrm>
            <a:off x="2661990" y="2179998"/>
            <a:ext cx="2778772" cy="4135847"/>
          </a:xfrm>
        </p:spPr>
      </p:pic>
      <p:pic>
        <p:nvPicPr>
          <p:cNvPr id="17" name="Content Placeholder 16">
            <a:extLst>
              <a:ext uri="{FF2B5EF4-FFF2-40B4-BE49-F238E27FC236}">
                <a16:creationId xmlns:a16="http://schemas.microsoft.com/office/drawing/2014/main" id="{2DB437FD-BC7C-B644-952F-6E7768F43F03}"/>
              </a:ext>
            </a:extLst>
          </p:cNvPr>
          <p:cNvPicPr>
            <a:picLocks noGrp="1" noChangeAspect="1"/>
          </p:cNvPicPr>
          <p:nvPr>
            <p:ph sz="quarter" idx="4"/>
          </p:nvPr>
        </p:nvPicPr>
        <p:blipFill>
          <a:blip r:embed="rId5"/>
          <a:stretch>
            <a:fillRect/>
          </a:stretch>
        </p:blipFill>
        <p:spPr>
          <a:xfrm>
            <a:off x="3703239" y="1290129"/>
            <a:ext cx="2432511" cy="3951288"/>
          </a:xfrm>
        </p:spPr>
      </p:pic>
      <p:pic>
        <p:nvPicPr>
          <p:cNvPr id="19" name="Picture 18">
            <a:extLst>
              <a:ext uri="{FF2B5EF4-FFF2-40B4-BE49-F238E27FC236}">
                <a16:creationId xmlns:a16="http://schemas.microsoft.com/office/drawing/2014/main" id="{9F91E095-103F-B246-9AFA-23804B1C0E65}"/>
              </a:ext>
            </a:extLst>
          </p:cNvPr>
          <p:cNvPicPr>
            <a:picLocks noChangeAspect="1"/>
          </p:cNvPicPr>
          <p:nvPr/>
        </p:nvPicPr>
        <p:blipFill>
          <a:blip r:embed="rId6"/>
          <a:stretch>
            <a:fillRect/>
          </a:stretch>
        </p:blipFill>
        <p:spPr>
          <a:xfrm>
            <a:off x="5960743" y="2656183"/>
            <a:ext cx="2446654" cy="3951288"/>
          </a:xfrm>
          <a:prstGeom prst="rect">
            <a:avLst/>
          </a:prstGeom>
        </p:spPr>
      </p:pic>
      <p:pic>
        <p:nvPicPr>
          <p:cNvPr id="6" name="Picture 5">
            <a:extLst>
              <a:ext uri="{FF2B5EF4-FFF2-40B4-BE49-F238E27FC236}">
                <a16:creationId xmlns:a16="http://schemas.microsoft.com/office/drawing/2014/main" id="{2CF1B51B-4537-AC4B-82E3-97FF05B76AD2}"/>
              </a:ext>
            </a:extLst>
          </p:cNvPr>
          <p:cNvPicPr>
            <a:picLocks noChangeAspect="1"/>
          </p:cNvPicPr>
          <p:nvPr/>
        </p:nvPicPr>
        <p:blipFill>
          <a:blip r:embed="rId7"/>
          <a:stretch>
            <a:fillRect/>
          </a:stretch>
        </p:blipFill>
        <p:spPr>
          <a:xfrm>
            <a:off x="5440762" y="250529"/>
            <a:ext cx="1736237" cy="3086644"/>
          </a:xfrm>
          <a:prstGeom prst="rect">
            <a:avLst/>
          </a:prstGeom>
        </p:spPr>
      </p:pic>
    </p:spTree>
    <p:extLst>
      <p:ext uri="{BB962C8B-B14F-4D97-AF65-F5344CB8AC3E}">
        <p14:creationId xmlns:p14="http://schemas.microsoft.com/office/powerpoint/2010/main" val="2053290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Early Recruiting Process</a:t>
            </a:r>
          </a:p>
        </p:txBody>
      </p:sp>
      <p:sp>
        <p:nvSpPr>
          <p:cNvPr id="4" name="Slide Number Placeholder 3"/>
          <p:cNvSpPr>
            <a:spLocks noGrp="1"/>
          </p:cNvSpPr>
          <p:nvPr>
            <p:ph type="sldNum" sz="quarter" idx="12"/>
          </p:nvPr>
        </p:nvSpPr>
        <p:spPr/>
        <p:txBody>
          <a:bodyPr/>
          <a:lstStyle/>
          <a:p>
            <a:fld id="{34452F5A-1E19-4F47-A5DD-CF3E6D8BC662}" type="slidenum">
              <a:rPr lang="en-US" smtClean="0"/>
              <a:t>7</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9" name="Content Placeholder 8">
            <a:extLst>
              <a:ext uri="{FF2B5EF4-FFF2-40B4-BE49-F238E27FC236}">
                <a16:creationId xmlns:a16="http://schemas.microsoft.com/office/drawing/2014/main" id="{B29A5C38-8FA7-F54B-AFF4-E01320E7E4F2}"/>
              </a:ext>
            </a:extLst>
          </p:cNvPr>
          <p:cNvPicPr>
            <a:picLocks noGrp="1" noChangeAspect="1"/>
          </p:cNvPicPr>
          <p:nvPr>
            <p:ph idx="1"/>
          </p:nvPr>
        </p:nvPicPr>
        <p:blipFill>
          <a:blip r:embed="rId3"/>
          <a:stretch>
            <a:fillRect/>
          </a:stretch>
        </p:blipFill>
        <p:spPr>
          <a:xfrm>
            <a:off x="1289085" y="1417638"/>
            <a:ext cx="2946400" cy="1270000"/>
          </a:xfrm>
        </p:spPr>
      </p:pic>
      <p:pic>
        <p:nvPicPr>
          <p:cNvPr id="11" name="Picture 10" descr="A picture containing clipart&#10;&#10;Description automatically generated">
            <a:extLst>
              <a:ext uri="{FF2B5EF4-FFF2-40B4-BE49-F238E27FC236}">
                <a16:creationId xmlns:a16="http://schemas.microsoft.com/office/drawing/2014/main" id="{F9B2356B-6CEF-0249-9C09-50EA4CB916F8}"/>
              </a:ext>
            </a:extLst>
          </p:cNvPr>
          <p:cNvPicPr>
            <a:picLocks noChangeAspect="1"/>
          </p:cNvPicPr>
          <p:nvPr/>
        </p:nvPicPr>
        <p:blipFill>
          <a:blip r:embed="rId4"/>
          <a:stretch>
            <a:fillRect/>
          </a:stretch>
        </p:blipFill>
        <p:spPr>
          <a:xfrm>
            <a:off x="5457243" y="1182170"/>
            <a:ext cx="1185334" cy="1462753"/>
          </a:xfrm>
          <a:prstGeom prst="rect">
            <a:avLst/>
          </a:prstGeom>
        </p:spPr>
      </p:pic>
      <p:sp>
        <p:nvSpPr>
          <p:cNvPr id="12" name="TextBox 11">
            <a:extLst>
              <a:ext uri="{FF2B5EF4-FFF2-40B4-BE49-F238E27FC236}">
                <a16:creationId xmlns:a16="http://schemas.microsoft.com/office/drawing/2014/main" id="{3ED9551D-B07A-134C-9B3F-C529812FC435}"/>
              </a:ext>
            </a:extLst>
          </p:cNvPr>
          <p:cNvSpPr txBox="1"/>
          <p:nvPr/>
        </p:nvSpPr>
        <p:spPr>
          <a:xfrm>
            <a:off x="63572" y="2764572"/>
            <a:ext cx="8343824" cy="4401205"/>
          </a:xfrm>
          <a:prstGeom prst="rect">
            <a:avLst/>
          </a:prstGeom>
          <a:noFill/>
        </p:spPr>
        <p:txBody>
          <a:bodyPr wrap="square" rtlCol="0">
            <a:spAutoFit/>
          </a:bodyPr>
          <a:lstStyle/>
          <a:p>
            <a:r>
              <a:rPr lang="en-US" sz="2000" b="1" dirty="0"/>
              <a:t>Account established with NCSA – Next College Student Athlete </a:t>
            </a:r>
            <a:r>
              <a:rPr lang="en-US" b="1" dirty="0"/>
              <a:t>-</a:t>
            </a:r>
          </a:p>
          <a:p>
            <a:pPr marL="285750" indent="-285750">
              <a:buFont typeface="Arial" panose="020B0604020202020204" pitchFamily="34" charset="0"/>
              <a:buChar char="•"/>
            </a:pPr>
            <a:r>
              <a:rPr lang="en-US" dirty="0"/>
              <a:t>NCSA is the “official recruiting partner” of USA Track &amp; Field</a:t>
            </a:r>
          </a:p>
          <a:p>
            <a:pPr marL="285750" indent="-285750">
              <a:buFont typeface="Arial" panose="020B0604020202020204" pitchFamily="34" charset="0"/>
              <a:buChar char="•"/>
            </a:pPr>
            <a:r>
              <a:rPr lang="en-US" dirty="0"/>
              <a:t>Get more exposure for athletes</a:t>
            </a:r>
          </a:p>
          <a:p>
            <a:pPr marL="285750" indent="-285750">
              <a:buFont typeface="Arial" panose="020B0604020202020204" pitchFamily="34" charset="0"/>
              <a:buChar char="•"/>
            </a:pPr>
            <a:endParaRPr lang="en-US" dirty="0"/>
          </a:p>
          <a:p>
            <a:r>
              <a:rPr lang="en-US" sz="2000" b="1" dirty="0"/>
              <a:t>NCSA provides the following -</a:t>
            </a:r>
          </a:p>
          <a:p>
            <a:pPr marL="285750" indent="-285750">
              <a:buFont typeface="Arial" panose="020B0604020202020204" pitchFamily="34" charset="0"/>
              <a:buChar char="•"/>
            </a:pPr>
            <a:r>
              <a:rPr lang="en-US" dirty="0"/>
              <a:t>View athletes' recruiting activity, and make evaluations and recommendations</a:t>
            </a:r>
          </a:p>
          <a:p>
            <a:pPr marL="285750" indent="-285750">
              <a:buFont typeface="Arial" panose="020B0604020202020204" pitchFamily="34" charset="0"/>
              <a:buChar char="•"/>
            </a:pPr>
            <a:r>
              <a:rPr lang="en-US" dirty="0"/>
              <a:t>Access to virtually every college coach</a:t>
            </a:r>
          </a:p>
          <a:p>
            <a:pPr marL="285750" indent="-285750">
              <a:buFont typeface="Arial" panose="020B0604020202020204" pitchFamily="34" charset="0"/>
              <a:buChar char="•"/>
            </a:pPr>
            <a:r>
              <a:rPr lang="en-US" dirty="0"/>
              <a:t>Information on every NCAA, NAIA and junior college program</a:t>
            </a:r>
          </a:p>
          <a:p>
            <a:pPr marL="285750" indent="-285750">
              <a:buFont typeface="Arial" panose="020B0604020202020204" pitchFamily="34" charset="0"/>
              <a:buChar char="•"/>
            </a:pPr>
            <a:r>
              <a:rPr lang="en-US" dirty="0">
                <a:highlight>
                  <a:srgbClr val="FFFF00"/>
                </a:highlight>
              </a:rPr>
              <a:t>FREE Athlete profile and college search</a:t>
            </a:r>
          </a:p>
          <a:p>
            <a:endParaRPr lang="en-US" dirty="0"/>
          </a:p>
          <a:p>
            <a:r>
              <a:rPr lang="en-US" sz="2000" b="1" dirty="0"/>
              <a:t>Links &gt;&gt; </a:t>
            </a:r>
          </a:p>
          <a:p>
            <a:pPr marL="342900" indent="-342900">
              <a:buFont typeface="Arial" panose="020B0604020202020204" pitchFamily="34" charset="0"/>
              <a:buChar char="•"/>
            </a:pPr>
            <a:r>
              <a:rPr lang="en-US" sz="2000" b="1" dirty="0">
                <a:hlinkClick r:id="rId5"/>
              </a:rPr>
              <a:t>https://www.ncsasports.org/team</a:t>
            </a:r>
          </a:p>
          <a:p>
            <a:pPr marL="342900" indent="-342900">
              <a:buFont typeface="Arial" panose="020B0604020202020204" pitchFamily="34" charset="0"/>
              <a:buChar char="•"/>
            </a:pPr>
            <a:r>
              <a:rPr lang="en-US" sz="2000" b="1" dirty="0">
                <a:hlinkClick r:id="rId5"/>
              </a:rPr>
              <a:t>https://team.ncsasports.org/teams/shocker-track-club-inc/sign_up</a:t>
            </a:r>
            <a:endParaRPr lang="en-US" sz="2000" b="1" dirty="0"/>
          </a:p>
          <a:p>
            <a:endParaRPr lang="en-US" dirty="0"/>
          </a:p>
          <a:p>
            <a:endParaRPr lang="en-US" dirty="0"/>
          </a:p>
        </p:txBody>
      </p:sp>
    </p:spTree>
    <p:extLst>
      <p:ext uri="{BB962C8B-B14F-4D97-AF65-F5344CB8AC3E}">
        <p14:creationId xmlns:p14="http://schemas.microsoft.com/office/powerpoint/2010/main" val="36726488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Alternate Recruiting </a:t>
            </a:r>
          </a:p>
        </p:txBody>
      </p:sp>
      <p:sp>
        <p:nvSpPr>
          <p:cNvPr id="4" name="Slide Number Placeholder 3"/>
          <p:cNvSpPr>
            <a:spLocks noGrp="1"/>
          </p:cNvSpPr>
          <p:nvPr>
            <p:ph type="sldNum" sz="quarter" idx="12"/>
          </p:nvPr>
        </p:nvSpPr>
        <p:spPr/>
        <p:txBody>
          <a:bodyPr/>
          <a:lstStyle/>
          <a:p>
            <a:fld id="{34452F5A-1E19-4F47-A5DD-CF3E6D8BC662}" type="slidenum">
              <a:rPr lang="en-US" smtClean="0"/>
              <a:t>8</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9" name="Content Placeholder 8">
            <a:extLst>
              <a:ext uri="{FF2B5EF4-FFF2-40B4-BE49-F238E27FC236}">
                <a16:creationId xmlns:a16="http://schemas.microsoft.com/office/drawing/2014/main" id="{B29A5C38-8FA7-F54B-AFF4-E01320E7E4F2}"/>
              </a:ext>
            </a:extLst>
          </p:cNvPr>
          <p:cNvPicPr>
            <a:picLocks noGrp="1" noChangeAspect="1"/>
          </p:cNvPicPr>
          <p:nvPr>
            <p:ph idx="1"/>
          </p:nvPr>
        </p:nvPicPr>
        <p:blipFill>
          <a:blip r:embed="rId3"/>
          <a:srcRect/>
          <a:stretch/>
        </p:blipFill>
        <p:spPr>
          <a:xfrm>
            <a:off x="225872" y="1417638"/>
            <a:ext cx="1696064" cy="1270000"/>
          </a:xfrm>
        </p:spPr>
      </p:pic>
      <p:sp>
        <p:nvSpPr>
          <p:cNvPr id="12" name="TextBox 11">
            <a:extLst>
              <a:ext uri="{FF2B5EF4-FFF2-40B4-BE49-F238E27FC236}">
                <a16:creationId xmlns:a16="http://schemas.microsoft.com/office/drawing/2014/main" id="{3ED9551D-B07A-134C-9B3F-C529812FC435}"/>
              </a:ext>
            </a:extLst>
          </p:cNvPr>
          <p:cNvSpPr txBox="1"/>
          <p:nvPr/>
        </p:nvSpPr>
        <p:spPr>
          <a:xfrm>
            <a:off x="63572" y="2764572"/>
            <a:ext cx="6040666" cy="4370427"/>
          </a:xfrm>
          <a:prstGeom prst="rect">
            <a:avLst/>
          </a:prstGeom>
          <a:noFill/>
        </p:spPr>
        <p:txBody>
          <a:bodyPr wrap="square" rtlCol="0">
            <a:spAutoFit/>
          </a:bodyPr>
          <a:lstStyle/>
          <a:p>
            <a:r>
              <a:rPr lang="en-US" sz="2000" b="1" dirty="0"/>
              <a:t>Application Available for Download on IOS</a:t>
            </a:r>
            <a:endParaRPr lang="en-US" b="1" dirty="0"/>
          </a:p>
          <a:p>
            <a:pPr marL="285750" indent="-285750">
              <a:buFont typeface="Arial" panose="020B0604020202020204" pitchFamily="34" charset="0"/>
              <a:buChar char="•"/>
            </a:pPr>
            <a:r>
              <a:rPr lang="en-US" dirty="0">
                <a:highlight>
                  <a:srgbClr val="FFFF00"/>
                </a:highlight>
              </a:rPr>
              <a:t>Available for Athletes and Collegiate Coaches</a:t>
            </a:r>
          </a:p>
          <a:p>
            <a:pPr marL="285750" indent="-285750">
              <a:buFont typeface="Arial" panose="020B0604020202020204" pitchFamily="34" charset="0"/>
              <a:buChar char="•"/>
            </a:pPr>
            <a:r>
              <a:rPr lang="en-US" dirty="0"/>
              <a:t>Functions like a Social Connections app</a:t>
            </a:r>
          </a:p>
          <a:p>
            <a:pPr marL="285750" indent="-285750">
              <a:buFont typeface="Arial" panose="020B0604020202020204" pitchFamily="34" charset="0"/>
              <a:buChar char="•"/>
            </a:pPr>
            <a:r>
              <a:rPr lang="en-US" dirty="0"/>
              <a:t>@</a:t>
            </a:r>
            <a:r>
              <a:rPr lang="en-US" dirty="0" err="1"/>
              <a:t>RecruitFlo</a:t>
            </a:r>
            <a:r>
              <a:rPr lang="en-US" dirty="0"/>
              <a:t> on Twitter / @</a:t>
            </a:r>
            <a:r>
              <a:rPr lang="en-US" dirty="0" err="1"/>
              <a:t>recruit_flo</a:t>
            </a:r>
            <a:r>
              <a:rPr lang="en-US" dirty="0"/>
              <a:t> on Instagram</a:t>
            </a:r>
          </a:p>
          <a:p>
            <a:pPr marL="285750" indent="-285750">
              <a:buFont typeface="Arial" panose="020B0604020202020204" pitchFamily="34" charset="0"/>
              <a:buChar char="•"/>
            </a:pPr>
            <a:endParaRPr lang="en-US" dirty="0"/>
          </a:p>
          <a:p>
            <a:r>
              <a:rPr lang="en-US" sz="2000" b="1" dirty="0" err="1"/>
              <a:t>RecruitFlo</a:t>
            </a:r>
            <a:r>
              <a:rPr lang="en-US" sz="2000" b="1" dirty="0"/>
              <a:t> provides -</a:t>
            </a:r>
          </a:p>
          <a:p>
            <a:pPr marL="285750" indent="-285750">
              <a:buFont typeface="Arial" panose="020B0604020202020204" pitchFamily="34" charset="0"/>
              <a:buChar char="•"/>
            </a:pPr>
            <a:r>
              <a:rPr lang="en-US" dirty="0"/>
              <a:t>Connections Between Athletes and Collegiate Coaches</a:t>
            </a:r>
          </a:p>
          <a:p>
            <a:pPr marL="285750" indent="-285750">
              <a:buFont typeface="Arial" panose="020B0604020202020204" pitchFamily="34" charset="0"/>
              <a:buChar char="•"/>
            </a:pPr>
            <a:r>
              <a:rPr lang="en-US" dirty="0">
                <a:highlight>
                  <a:srgbClr val="FFFF00"/>
                </a:highlight>
              </a:rPr>
              <a:t>FREE Athlete profile and college search</a:t>
            </a:r>
            <a:endParaRPr lang="en-US" dirty="0"/>
          </a:p>
          <a:p>
            <a:pPr marL="285750" indent="-285750">
              <a:buFont typeface="Arial" panose="020B0604020202020204" pitchFamily="34" charset="0"/>
              <a:buChar char="•"/>
            </a:pPr>
            <a:r>
              <a:rPr lang="en-US" dirty="0"/>
              <a:t>General Information on every NCAA, NAIA and junior college program</a:t>
            </a:r>
          </a:p>
          <a:p>
            <a:endParaRPr lang="en-US" dirty="0"/>
          </a:p>
          <a:p>
            <a:r>
              <a:rPr lang="en-US" sz="2000" b="1" dirty="0"/>
              <a:t>Future Development -</a:t>
            </a:r>
          </a:p>
          <a:p>
            <a:pPr marL="342900" indent="-342900">
              <a:buFont typeface="Arial" panose="020B0604020202020204" pitchFamily="34" charset="0"/>
              <a:buChar char="•"/>
            </a:pPr>
            <a:r>
              <a:rPr lang="en-US" sz="2000" dirty="0"/>
              <a:t>Profiles for High School and Club Coaches -</a:t>
            </a:r>
          </a:p>
          <a:p>
            <a:endParaRPr lang="en-US" dirty="0"/>
          </a:p>
          <a:p>
            <a:endParaRPr lang="en-US" dirty="0"/>
          </a:p>
        </p:txBody>
      </p:sp>
      <p:pic>
        <p:nvPicPr>
          <p:cNvPr id="6" name="Picture 5">
            <a:extLst>
              <a:ext uri="{FF2B5EF4-FFF2-40B4-BE49-F238E27FC236}">
                <a16:creationId xmlns:a16="http://schemas.microsoft.com/office/drawing/2014/main" id="{C525B02E-8705-0E4A-8CEA-DBF0549F9201}"/>
              </a:ext>
            </a:extLst>
          </p:cNvPr>
          <p:cNvPicPr>
            <a:picLocks noChangeAspect="1"/>
          </p:cNvPicPr>
          <p:nvPr/>
        </p:nvPicPr>
        <p:blipFill>
          <a:blip r:embed="rId4"/>
          <a:stretch>
            <a:fillRect/>
          </a:stretch>
        </p:blipFill>
        <p:spPr>
          <a:xfrm>
            <a:off x="5087477" y="1417638"/>
            <a:ext cx="2365915" cy="2080912"/>
          </a:xfrm>
          <a:prstGeom prst="rect">
            <a:avLst/>
          </a:prstGeom>
        </p:spPr>
      </p:pic>
      <p:pic>
        <p:nvPicPr>
          <p:cNvPr id="8" name="Picture 7">
            <a:extLst>
              <a:ext uri="{FF2B5EF4-FFF2-40B4-BE49-F238E27FC236}">
                <a16:creationId xmlns:a16="http://schemas.microsoft.com/office/drawing/2014/main" id="{E8AE13C2-0D4F-7A4C-952A-A00DE88C04AE}"/>
              </a:ext>
            </a:extLst>
          </p:cNvPr>
          <p:cNvPicPr>
            <a:picLocks noChangeAspect="1"/>
          </p:cNvPicPr>
          <p:nvPr/>
        </p:nvPicPr>
        <p:blipFill>
          <a:blip r:embed="rId5"/>
          <a:stretch>
            <a:fillRect/>
          </a:stretch>
        </p:blipFill>
        <p:spPr>
          <a:xfrm>
            <a:off x="5459881" y="3816567"/>
            <a:ext cx="2637868" cy="1989438"/>
          </a:xfrm>
          <a:prstGeom prst="rect">
            <a:avLst/>
          </a:prstGeom>
        </p:spPr>
      </p:pic>
    </p:spTree>
    <p:extLst>
      <p:ext uri="{BB962C8B-B14F-4D97-AF65-F5344CB8AC3E}">
        <p14:creationId xmlns:p14="http://schemas.microsoft.com/office/powerpoint/2010/main" val="3821517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STC University Connections</a:t>
            </a:r>
          </a:p>
        </p:txBody>
      </p:sp>
      <p:sp>
        <p:nvSpPr>
          <p:cNvPr id="3" name="Text Placeholder 2">
            <a:extLst>
              <a:ext uri="{FF2B5EF4-FFF2-40B4-BE49-F238E27FC236}">
                <a16:creationId xmlns:a16="http://schemas.microsoft.com/office/drawing/2014/main" id="{1A159F91-8AFC-1A4C-AB20-427B41BCF46C}"/>
              </a:ext>
            </a:extLst>
          </p:cNvPr>
          <p:cNvSpPr>
            <a:spLocks noGrp="1"/>
          </p:cNvSpPr>
          <p:nvPr>
            <p:ph type="body" idx="1"/>
          </p:nvPr>
        </p:nvSpPr>
        <p:spPr>
          <a:xfrm>
            <a:off x="217962" y="1292246"/>
            <a:ext cx="3657600" cy="448233"/>
          </a:xfrm>
        </p:spPr>
        <p:txBody>
          <a:bodyPr/>
          <a:lstStyle/>
          <a:p>
            <a:r>
              <a:rPr lang="en-US" sz="2400" dirty="0">
                <a:solidFill>
                  <a:schemeClr val="tx1"/>
                </a:solidFill>
              </a:rPr>
              <a:t>Indoor Track Meets</a:t>
            </a:r>
          </a:p>
        </p:txBody>
      </p:sp>
      <p:sp>
        <p:nvSpPr>
          <p:cNvPr id="6" name="Content Placeholder 5">
            <a:extLst>
              <a:ext uri="{FF2B5EF4-FFF2-40B4-BE49-F238E27FC236}">
                <a16:creationId xmlns:a16="http://schemas.microsoft.com/office/drawing/2014/main" id="{A5D348C4-6412-5844-9CCA-0C833F00D2E2}"/>
              </a:ext>
            </a:extLst>
          </p:cNvPr>
          <p:cNvSpPr>
            <a:spLocks noGrp="1"/>
          </p:cNvSpPr>
          <p:nvPr>
            <p:ph sz="half" idx="2"/>
          </p:nvPr>
        </p:nvSpPr>
        <p:spPr>
          <a:xfrm>
            <a:off x="457200" y="1781729"/>
            <a:ext cx="4102784" cy="4801633"/>
          </a:xfrm>
        </p:spPr>
        <p:txBody>
          <a:bodyPr>
            <a:normAutofit fontScale="62500" lnSpcReduction="20000"/>
          </a:bodyPr>
          <a:lstStyle/>
          <a:p>
            <a:r>
              <a:rPr lang="en-US" sz="2800" b="1" dirty="0"/>
              <a:t>Wichita State University</a:t>
            </a:r>
          </a:p>
          <a:p>
            <a:pPr lvl="1"/>
            <a:r>
              <a:rPr lang="en-US" sz="2400" b="1" dirty="0"/>
              <a:t>Wichita, Kansas</a:t>
            </a:r>
          </a:p>
          <a:p>
            <a:r>
              <a:rPr lang="en-US" sz="2800" b="1" dirty="0"/>
              <a:t>Pittsburg State University</a:t>
            </a:r>
          </a:p>
          <a:p>
            <a:pPr lvl="1"/>
            <a:r>
              <a:rPr lang="en-US" sz="2400" dirty="0"/>
              <a:t>Pittsburg, Kansas</a:t>
            </a:r>
          </a:p>
          <a:p>
            <a:r>
              <a:rPr lang="en-US" sz="2800" b="1" dirty="0"/>
              <a:t>University of Kansas</a:t>
            </a:r>
          </a:p>
          <a:p>
            <a:pPr lvl="1"/>
            <a:r>
              <a:rPr lang="en-US" sz="2400" dirty="0"/>
              <a:t>Lawrence, Kansas</a:t>
            </a:r>
          </a:p>
          <a:p>
            <a:r>
              <a:rPr lang="en-US" sz="2800" b="1" dirty="0"/>
              <a:t>University of Missouri</a:t>
            </a:r>
          </a:p>
          <a:p>
            <a:pPr lvl="1"/>
            <a:r>
              <a:rPr lang="en-US" sz="2400" dirty="0"/>
              <a:t>Columbia, Missouri</a:t>
            </a:r>
          </a:p>
          <a:p>
            <a:pPr marL="114300" indent="0">
              <a:buNone/>
            </a:pPr>
            <a:endParaRPr lang="en-US" dirty="0"/>
          </a:p>
        </p:txBody>
      </p:sp>
      <p:sp>
        <p:nvSpPr>
          <p:cNvPr id="7" name="Text Placeholder 6">
            <a:extLst>
              <a:ext uri="{FF2B5EF4-FFF2-40B4-BE49-F238E27FC236}">
                <a16:creationId xmlns:a16="http://schemas.microsoft.com/office/drawing/2014/main" id="{C59552E4-E52F-5341-9B36-C3F605C37442}"/>
              </a:ext>
            </a:extLst>
          </p:cNvPr>
          <p:cNvSpPr>
            <a:spLocks noGrp="1"/>
          </p:cNvSpPr>
          <p:nvPr>
            <p:ph type="body" sz="quarter" idx="3"/>
          </p:nvPr>
        </p:nvSpPr>
        <p:spPr>
          <a:xfrm>
            <a:off x="4559985" y="1253225"/>
            <a:ext cx="3657600" cy="445029"/>
          </a:xfrm>
        </p:spPr>
        <p:txBody>
          <a:bodyPr/>
          <a:lstStyle/>
          <a:p>
            <a:r>
              <a:rPr lang="en-US" sz="2400" dirty="0">
                <a:solidFill>
                  <a:schemeClr val="tx1"/>
                </a:solidFill>
              </a:rPr>
              <a:t>Coaching Staff</a:t>
            </a:r>
          </a:p>
        </p:txBody>
      </p:sp>
      <p:sp>
        <p:nvSpPr>
          <p:cNvPr id="8" name="Content Placeholder 7">
            <a:extLst>
              <a:ext uri="{FF2B5EF4-FFF2-40B4-BE49-F238E27FC236}">
                <a16:creationId xmlns:a16="http://schemas.microsoft.com/office/drawing/2014/main" id="{A9AF4BA9-773D-7741-B455-B66BB31A74A4}"/>
              </a:ext>
            </a:extLst>
          </p:cNvPr>
          <p:cNvSpPr>
            <a:spLocks noGrp="1"/>
          </p:cNvSpPr>
          <p:nvPr>
            <p:ph sz="quarter" idx="4"/>
          </p:nvPr>
        </p:nvSpPr>
        <p:spPr>
          <a:xfrm>
            <a:off x="4559984" y="1759824"/>
            <a:ext cx="3517216" cy="4854787"/>
          </a:xfrm>
        </p:spPr>
        <p:txBody>
          <a:bodyPr>
            <a:normAutofit fontScale="62500" lnSpcReduction="20000"/>
          </a:bodyPr>
          <a:lstStyle/>
          <a:p>
            <a:r>
              <a:rPr lang="en-US" sz="2800" b="1" dirty="0"/>
              <a:t>Wichita State University</a:t>
            </a:r>
          </a:p>
          <a:p>
            <a:pPr lvl="1"/>
            <a:r>
              <a:rPr lang="en-US" dirty="0"/>
              <a:t>Wichita, Kansas</a:t>
            </a:r>
          </a:p>
          <a:p>
            <a:r>
              <a:rPr lang="en-US" sz="2800" b="1" dirty="0"/>
              <a:t>Kansas State University</a:t>
            </a:r>
          </a:p>
          <a:p>
            <a:pPr lvl="1"/>
            <a:r>
              <a:rPr lang="en-US" dirty="0"/>
              <a:t>Manhattan Kansas</a:t>
            </a:r>
          </a:p>
          <a:p>
            <a:r>
              <a:rPr lang="en-US" sz="2800" b="1" dirty="0"/>
              <a:t>High Point University</a:t>
            </a:r>
          </a:p>
          <a:p>
            <a:pPr lvl="1"/>
            <a:r>
              <a:rPr lang="en-US" dirty="0"/>
              <a:t>High Point, North Carolina</a:t>
            </a:r>
          </a:p>
          <a:p>
            <a:r>
              <a:rPr lang="en-US" sz="2800" b="1" dirty="0"/>
              <a:t>University of Nebraska</a:t>
            </a:r>
          </a:p>
          <a:p>
            <a:pPr lvl="1"/>
            <a:r>
              <a:rPr lang="en-US" sz="2400" dirty="0"/>
              <a:t>Lincoln, Nebraska</a:t>
            </a:r>
          </a:p>
          <a:p>
            <a:r>
              <a:rPr lang="en-US" sz="2800" b="1" dirty="0"/>
              <a:t>Emporia State University</a:t>
            </a:r>
          </a:p>
          <a:p>
            <a:pPr lvl="1"/>
            <a:r>
              <a:rPr lang="en-US" sz="2400" dirty="0"/>
              <a:t>Emporia, Kansas</a:t>
            </a:r>
          </a:p>
          <a:p>
            <a:r>
              <a:rPr lang="en-US" sz="2800" b="1" dirty="0"/>
              <a:t>Friends University</a:t>
            </a:r>
          </a:p>
          <a:p>
            <a:pPr lvl="1"/>
            <a:r>
              <a:rPr lang="en-US" sz="2500" dirty="0"/>
              <a:t>Wichita, Kansas</a:t>
            </a:r>
          </a:p>
          <a:p>
            <a:r>
              <a:rPr lang="en-US" sz="2800" b="1" dirty="0"/>
              <a:t>Bethel College</a:t>
            </a:r>
          </a:p>
          <a:p>
            <a:pPr lvl="1"/>
            <a:r>
              <a:rPr lang="en-US" sz="2500" dirty="0"/>
              <a:t>Newton, Kansas</a:t>
            </a:r>
          </a:p>
          <a:p>
            <a:r>
              <a:rPr lang="en-US" sz="2900" b="1" dirty="0"/>
              <a:t>Ottawa University</a:t>
            </a:r>
          </a:p>
          <a:p>
            <a:pPr lvl="1"/>
            <a:r>
              <a:rPr lang="en-US" sz="2500" b="1" dirty="0"/>
              <a:t>Ottawa, Kansas</a:t>
            </a:r>
          </a:p>
          <a:p>
            <a:r>
              <a:rPr lang="en-US" sz="2900" b="1" dirty="0"/>
              <a:t>Washburn University</a:t>
            </a:r>
          </a:p>
          <a:p>
            <a:pPr lvl="1"/>
            <a:r>
              <a:rPr lang="en-US" sz="2500" dirty="0"/>
              <a:t>Topeka, Kansas</a:t>
            </a:r>
          </a:p>
          <a:p>
            <a:pPr lvl="1"/>
            <a:endParaRPr lang="en-US" sz="2500" dirty="0"/>
          </a:p>
        </p:txBody>
      </p:sp>
      <p:sp>
        <p:nvSpPr>
          <p:cNvPr id="4" name="Slide Number Placeholder 3"/>
          <p:cNvSpPr>
            <a:spLocks noGrp="1"/>
          </p:cNvSpPr>
          <p:nvPr>
            <p:ph type="sldNum" sz="quarter" idx="12"/>
          </p:nvPr>
        </p:nvSpPr>
        <p:spPr/>
        <p:txBody>
          <a:bodyPr/>
          <a:lstStyle/>
          <a:p>
            <a:fld id="{34452F5A-1E19-4F47-A5DD-CF3E6D8BC662}" type="slidenum">
              <a:rPr lang="en-US" smtClean="0"/>
              <a:t>9</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8285567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Adjacency.thmx</Template>
  <TotalTime>19323</TotalTime>
  <Words>1719</Words>
  <Application>Microsoft Macintosh PowerPoint</Application>
  <PresentationFormat>On-screen Show (4:3)</PresentationFormat>
  <Paragraphs>358</Paragraphs>
  <Slides>33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Bradley Hand</vt:lpstr>
      <vt:lpstr>Calibri</vt:lpstr>
      <vt:lpstr>Cambria</vt:lpstr>
      <vt:lpstr>Impact</vt:lpstr>
      <vt:lpstr>Adjacency</vt:lpstr>
      <vt:lpstr>Shocker Track Club</vt:lpstr>
      <vt:lpstr>SHOCKER TRACK CLUB OVERVIEW</vt:lpstr>
      <vt:lpstr>SHOCKER TRACK CLUB</vt:lpstr>
      <vt:lpstr>STC Recruiting Connections</vt:lpstr>
      <vt:lpstr>How STC Can Assist</vt:lpstr>
      <vt:lpstr>STC Social Media</vt:lpstr>
      <vt:lpstr>Early Recruiting Process</vt:lpstr>
      <vt:lpstr>Alternate Recruiting </vt:lpstr>
      <vt:lpstr>STC University Connections</vt:lpstr>
      <vt:lpstr>Letters of Intent 2020-2021</vt:lpstr>
      <vt:lpstr>Questions</vt:lpstr>
      <vt:lpstr>ADDITIONAL STC CLUB INFORMATION</vt:lpstr>
      <vt:lpstr>To The Future…</vt:lpstr>
      <vt:lpstr>Letters of Intent 2019-2020</vt:lpstr>
      <vt:lpstr>STC University Contacts…</vt:lpstr>
      <vt:lpstr>RECRUITING AND COLLEGE</vt:lpstr>
      <vt:lpstr>Education First…</vt:lpstr>
      <vt:lpstr>NCAA Requirements…</vt:lpstr>
      <vt:lpstr>Things to Consider…</vt:lpstr>
      <vt:lpstr>Collegiate Athlete …</vt:lpstr>
      <vt:lpstr>College Coaches Look For..</vt:lpstr>
      <vt:lpstr>What You Can Do…</vt:lpstr>
      <vt:lpstr>… and also do this…</vt:lpstr>
      <vt:lpstr>What Should Parents Do…</vt:lpstr>
      <vt:lpstr>NCAA Eligibility Center</vt:lpstr>
      <vt:lpstr>Questions</vt:lpstr>
      <vt:lpstr>ADDITIONAL INFORMATION</vt:lpstr>
      <vt:lpstr>When Communicating …</vt:lpstr>
      <vt:lpstr>Sample Email …</vt:lpstr>
      <vt:lpstr>Recruiting Visits…</vt:lpstr>
      <vt:lpstr>A Day in the Life…</vt:lpstr>
      <vt:lpstr>Differences Between NCAA Division 1, D2, and D3</vt:lpstr>
      <vt:lpstr>Differences Between NCAA, NAIA, and NJCAA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Shocker Track Club</dc:title>
  <dc:creator>Darren Muci</dc:creator>
  <cp:lastModifiedBy>Muci, Alex</cp:lastModifiedBy>
  <cp:revision>404</cp:revision>
  <cp:lastPrinted>2019-09-24T23:03:11Z</cp:lastPrinted>
  <dcterms:created xsi:type="dcterms:W3CDTF">2018-08-17T20:41:46Z</dcterms:created>
  <dcterms:modified xsi:type="dcterms:W3CDTF">2020-10-12T00:41:44Z</dcterms:modified>
</cp:coreProperties>
</file>